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101"/>
  </p:notesMasterIdLst>
  <p:handoutMasterIdLst>
    <p:handoutMasterId r:id="rId102"/>
  </p:handoutMasterIdLst>
  <p:sldIdLst>
    <p:sldId id="622" r:id="rId3"/>
    <p:sldId id="781" r:id="rId4"/>
    <p:sldId id="701" r:id="rId5"/>
    <p:sldId id="711" r:id="rId6"/>
    <p:sldId id="712" r:id="rId7"/>
    <p:sldId id="696" r:id="rId8"/>
    <p:sldId id="713" r:id="rId9"/>
    <p:sldId id="692" r:id="rId10"/>
    <p:sldId id="697" r:id="rId11"/>
    <p:sldId id="699" r:id="rId12"/>
    <p:sldId id="676" r:id="rId13"/>
    <p:sldId id="792" r:id="rId14"/>
    <p:sldId id="698" r:id="rId15"/>
    <p:sldId id="691" r:id="rId16"/>
    <p:sldId id="677" r:id="rId17"/>
    <p:sldId id="678" r:id="rId18"/>
    <p:sldId id="752" r:id="rId19"/>
    <p:sldId id="715" r:id="rId20"/>
    <p:sldId id="733" r:id="rId21"/>
    <p:sldId id="679" r:id="rId22"/>
    <p:sldId id="682" r:id="rId23"/>
    <p:sldId id="780" r:id="rId24"/>
    <p:sldId id="716" r:id="rId25"/>
    <p:sldId id="700" r:id="rId26"/>
    <p:sldId id="732" r:id="rId27"/>
    <p:sldId id="681" r:id="rId28"/>
    <p:sldId id="717" r:id="rId29"/>
    <p:sldId id="753" r:id="rId30"/>
    <p:sldId id="758" r:id="rId31"/>
    <p:sldId id="726" r:id="rId32"/>
    <p:sldId id="765" r:id="rId33"/>
    <p:sldId id="766" r:id="rId34"/>
    <p:sldId id="767" r:id="rId35"/>
    <p:sldId id="768" r:id="rId36"/>
    <p:sldId id="761" r:id="rId37"/>
    <p:sldId id="754" r:id="rId38"/>
    <p:sldId id="702" r:id="rId39"/>
    <p:sldId id="727" r:id="rId40"/>
    <p:sldId id="740" r:id="rId41"/>
    <p:sldId id="719" r:id="rId42"/>
    <p:sldId id="764" r:id="rId43"/>
    <p:sldId id="773" r:id="rId44"/>
    <p:sldId id="704" r:id="rId45"/>
    <p:sldId id="718" r:id="rId46"/>
    <p:sldId id="743" r:id="rId47"/>
    <p:sldId id="774" r:id="rId48"/>
    <p:sldId id="731" r:id="rId49"/>
    <p:sldId id="775" r:id="rId50"/>
    <p:sldId id="760" r:id="rId51"/>
    <p:sldId id="776" r:id="rId52"/>
    <p:sldId id="785" r:id="rId53"/>
    <p:sldId id="689" r:id="rId54"/>
    <p:sldId id="705" r:id="rId55"/>
    <p:sldId id="684" r:id="rId56"/>
    <p:sldId id="745" r:id="rId57"/>
    <p:sldId id="757" r:id="rId58"/>
    <p:sldId id="762" r:id="rId59"/>
    <p:sldId id="687" r:id="rId60"/>
    <p:sldId id="735" r:id="rId61"/>
    <p:sldId id="742" r:id="rId62"/>
    <p:sldId id="739" r:id="rId63"/>
    <p:sldId id="751" r:id="rId64"/>
    <p:sldId id="746" r:id="rId65"/>
    <p:sldId id="729" r:id="rId66"/>
    <p:sldId id="728" r:id="rId67"/>
    <p:sldId id="734" r:id="rId68"/>
    <p:sldId id="787" r:id="rId69"/>
    <p:sldId id="724" r:id="rId70"/>
    <p:sldId id="769" r:id="rId71"/>
    <p:sldId id="770" r:id="rId72"/>
    <p:sldId id="771" r:id="rId73"/>
    <p:sldId id="772" r:id="rId74"/>
    <p:sldId id="777" r:id="rId75"/>
    <p:sldId id="683" r:id="rId76"/>
    <p:sldId id="714" r:id="rId77"/>
    <p:sldId id="688" r:id="rId78"/>
    <p:sldId id="747" r:id="rId79"/>
    <p:sldId id="749" r:id="rId80"/>
    <p:sldId id="722" r:id="rId81"/>
    <p:sldId id="748" r:id="rId82"/>
    <p:sldId id="723" r:id="rId83"/>
    <p:sldId id="707" r:id="rId84"/>
    <p:sldId id="763" r:id="rId85"/>
    <p:sldId id="790" r:id="rId86"/>
    <p:sldId id="755" r:id="rId87"/>
    <p:sldId id="693" r:id="rId88"/>
    <p:sldId id="710" r:id="rId89"/>
    <p:sldId id="686" r:id="rId90"/>
    <p:sldId id="778" r:id="rId91"/>
    <p:sldId id="756" r:id="rId92"/>
    <p:sldId id="720" r:id="rId93"/>
    <p:sldId id="779" r:id="rId94"/>
    <p:sldId id="759" r:id="rId95"/>
    <p:sldId id="737" r:id="rId96"/>
    <p:sldId id="674" r:id="rId97"/>
    <p:sldId id="690" r:id="rId98"/>
    <p:sldId id="694" r:id="rId99"/>
    <p:sldId id="725" r:id="rId10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CC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09"/>
    <p:restoredTop sz="94356" autoAdjust="0"/>
  </p:normalViewPr>
  <p:slideViewPr>
    <p:cSldViewPr snapToGrid="0" snapToObjects="1" showGuides="1">
      <p:cViewPr>
        <p:scale>
          <a:sx n="105" d="100"/>
          <a:sy n="105" d="100"/>
        </p:scale>
        <p:origin x="1152" y="240"/>
      </p:cViewPr>
      <p:guideLst>
        <p:guide orient="horz" pos="2208"/>
        <p:guide pos="3864"/>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70" d="100"/>
          <a:sy n="70" d="100"/>
        </p:scale>
        <p:origin x="256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handoutMaster" Target="handoutMasters/handout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4/26/23</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dirty="0"/>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4/26/23</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dirty="0"/>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dirty="0"/>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dirty="0"/>
          </a:p>
        </p:txBody>
      </p:sp>
    </p:spTree>
    <p:extLst>
      <p:ext uri="{BB962C8B-B14F-4D97-AF65-F5344CB8AC3E}">
        <p14:creationId xmlns:p14="http://schemas.microsoft.com/office/powerpoint/2010/main" val="291711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dirty="0"/>
          </a:p>
        </p:txBody>
      </p:sp>
    </p:spTree>
    <p:extLst>
      <p:ext uri="{BB962C8B-B14F-4D97-AF65-F5344CB8AC3E}">
        <p14:creationId xmlns:p14="http://schemas.microsoft.com/office/powerpoint/2010/main" val="753115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dirty="0"/>
          </a:p>
        </p:txBody>
      </p:sp>
    </p:spTree>
    <p:extLst>
      <p:ext uri="{BB962C8B-B14F-4D97-AF65-F5344CB8AC3E}">
        <p14:creationId xmlns:p14="http://schemas.microsoft.com/office/powerpoint/2010/main" val="37163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dirty="0"/>
          </a:p>
        </p:txBody>
      </p:sp>
    </p:spTree>
    <p:extLst>
      <p:ext uri="{BB962C8B-B14F-4D97-AF65-F5344CB8AC3E}">
        <p14:creationId xmlns:p14="http://schemas.microsoft.com/office/powerpoint/2010/main" val="2801600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dirty="0"/>
          </a:p>
        </p:txBody>
      </p:sp>
    </p:spTree>
    <p:extLst>
      <p:ext uri="{BB962C8B-B14F-4D97-AF65-F5344CB8AC3E}">
        <p14:creationId xmlns:p14="http://schemas.microsoft.com/office/powerpoint/2010/main" val="2424607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dirty="0"/>
          </a:p>
        </p:txBody>
      </p:sp>
    </p:spTree>
    <p:extLst>
      <p:ext uri="{BB962C8B-B14F-4D97-AF65-F5344CB8AC3E}">
        <p14:creationId xmlns:p14="http://schemas.microsoft.com/office/powerpoint/2010/main" val="3847290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dirty="0"/>
          </a:p>
        </p:txBody>
      </p:sp>
    </p:spTree>
    <p:extLst>
      <p:ext uri="{BB962C8B-B14F-4D97-AF65-F5344CB8AC3E}">
        <p14:creationId xmlns:p14="http://schemas.microsoft.com/office/powerpoint/2010/main" val="3312680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dirty="0"/>
          </a:p>
        </p:txBody>
      </p:sp>
    </p:spTree>
    <p:extLst>
      <p:ext uri="{BB962C8B-B14F-4D97-AF65-F5344CB8AC3E}">
        <p14:creationId xmlns:p14="http://schemas.microsoft.com/office/powerpoint/2010/main" val="1192705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dirty="0"/>
          </a:p>
        </p:txBody>
      </p:sp>
    </p:spTree>
    <p:extLst>
      <p:ext uri="{BB962C8B-B14F-4D97-AF65-F5344CB8AC3E}">
        <p14:creationId xmlns:p14="http://schemas.microsoft.com/office/powerpoint/2010/main" val="3875005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dirty="0"/>
          </a:p>
        </p:txBody>
      </p:sp>
    </p:spTree>
    <p:extLst>
      <p:ext uri="{BB962C8B-B14F-4D97-AF65-F5344CB8AC3E}">
        <p14:creationId xmlns:p14="http://schemas.microsoft.com/office/powerpoint/2010/main" val="17587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dirty="0"/>
          </a:p>
        </p:txBody>
      </p:sp>
    </p:spTree>
    <p:extLst>
      <p:ext uri="{BB962C8B-B14F-4D97-AF65-F5344CB8AC3E}">
        <p14:creationId xmlns:p14="http://schemas.microsoft.com/office/powerpoint/2010/main" val="3425618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dirty="0"/>
          </a:p>
        </p:txBody>
      </p:sp>
    </p:spTree>
    <p:extLst>
      <p:ext uri="{BB962C8B-B14F-4D97-AF65-F5344CB8AC3E}">
        <p14:creationId xmlns:p14="http://schemas.microsoft.com/office/powerpoint/2010/main" val="4167918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dirty="0"/>
          </a:p>
        </p:txBody>
      </p:sp>
    </p:spTree>
    <p:extLst>
      <p:ext uri="{BB962C8B-B14F-4D97-AF65-F5344CB8AC3E}">
        <p14:creationId xmlns:p14="http://schemas.microsoft.com/office/powerpoint/2010/main" val="3921552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dirty="0"/>
          </a:p>
        </p:txBody>
      </p:sp>
    </p:spTree>
    <p:extLst>
      <p:ext uri="{BB962C8B-B14F-4D97-AF65-F5344CB8AC3E}">
        <p14:creationId xmlns:p14="http://schemas.microsoft.com/office/powerpoint/2010/main" val="1256976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dirty="0"/>
          </a:p>
        </p:txBody>
      </p:sp>
    </p:spTree>
    <p:extLst>
      <p:ext uri="{BB962C8B-B14F-4D97-AF65-F5344CB8AC3E}">
        <p14:creationId xmlns:p14="http://schemas.microsoft.com/office/powerpoint/2010/main" val="2484334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dirty="0"/>
          </a:p>
        </p:txBody>
      </p:sp>
    </p:spTree>
    <p:extLst>
      <p:ext uri="{BB962C8B-B14F-4D97-AF65-F5344CB8AC3E}">
        <p14:creationId xmlns:p14="http://schemas.microsoft.com/office/powerpoint/2010/main" val="25267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dirty="0"/>
          </a:p>
        </p:txBody>
      </p:sp>
    </p:spTree>
    <p:extLst>
      <p:ext uri="{BB962C8B-B14F-4D97-AF65-F5344CB8AC3E}">
        <p14:creationId xmlns:p14="http://schemas.microsoft.com/office/powerpoint/2010/main" val="925415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dirty="0"/>
          </a:p>
        </p:txBody>
      </p:sp>
    </p:spTree>
    <p:extLst>
      <p:ext uri="{BB962C8B-B14F-4D97-AF65-F5344CB8AC3E}">
        <p14:creationId xmlns:p14="http://schemas.microsoft.com/office/powerpoint/2010/main" val="637885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dirty="0"/>
          </a:p>
        </p:txBody>
      </p:sp>
    </p:spTree>
    <p:extLst>
      <p:ext uri="{BB962C8B-B14F-4D97-AF65-F5344CB8AC3E}">
        <p14:creationId xmlns:p14="http://schemas.microsoft.com/office/powerpoint/2010/main" val="3856500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dirty="0"/>
          </a:p>
        </p:txBody>
      </p:sp>
    </p:spTree>
    <p:extLst>
      <p:ext uri="{BB962C8B-B14F-4D97-AF65-F5344CB8AC3E}">
        <p14:creationId xmlns:p14="http://schemas.microsoft.com/office/powerpoint/2010/main" val="331282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dirty="0"/>
          </a:p>
        </p:txBody>
      </p:sp>
    </p:spTree>
    <p:extLst>
      <p:ext uri="{BB962C8B-B14F-4D97-AF65-F5344CB8AC3E}">
        <p14:creationId xmlns:p14="http://schemas.microsoft.com/office/powerpoint/2010/main" val="67567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dirty="0"/>
          </a:p>
        </p:txBody>
      </p:sp>
    </p:spTree>
    <p:extLst>
      <p:ext uri="{BB962C8B-B14F-4D97-AF65-F5344CB8AC3E}">
        <p14:creationId xmlns:p14="http://schemas.microsoft.com/office/powerpoint/2010/main" val="3463041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dirty="0"/>
          </a:p>
        </p:txBody>
      </p:sp>
    </p:spTree>
    <p:extLst>
      <p:ext uri="{BB962C8B-B14F-4D97-AF65-F5344CB8AC3E}">
        <p14:creationId xmlns:p14="http://schemas.microsoft.com/office/powerpoint/2010/main" val="2268568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dirty="0"/>
          </a:p>
        </p:txBody>
      </p:sp>
    </p:spTree>
    <p:extLst>
      <p:ext uri="{BB962C8B-B14F-4D97-AF65-F5344CB8AC3E}">
        <p14:creationId xmlns:p14="http://schemas.microsoft.com/office/powerpoint/2010/main" val="288435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dirty="0"/>
          </a:p>
        </p:txBody>
      </p:sp>
    </p:spTree>
    <p:extLst>
      <p:ext uri="{BB962C8B-B14F-4D97-AF65-F5344CB8AC3E}">
        <p14:creationId xmlns:p14="http://schemas.microsoft.com/office/powerpoint/2010/main" val="2828949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dirty="0"/>
          </a:p>
        </p:txBody>
      </p:sp>
    </p:spTree>
    <p:extLst>
      <p:ext uri="{BB962C8B-B14F-4D97-AF65-F5344CB8AC3E}">
        <p14:creationId xmlns:p14="http://schemas.microsoft.com/office/powerpoint/2010/main" val="2428370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dirty="0"/>
          </a:p>
        </p:txBody>
      </p:sp>
    </p:spTree>
    <p:extLst>
      <p:ext uri="{BB962C8B-B14F-4D97-AF65-F5344CB8AC3E}">
        <p14:creationId xmlns:p14="http://schemas.microsoft.com/office/powerpoint/2010/main" val="151190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dirty="0"/>
          </a:p>
        </p:txBody>
      </p:sp>
    </p:spTree>
    <p:extLst>
      <p:ext uri="{BB962C8B-B14F-4D97-AF65-F5344CB8AC3E}">
        <p14:creationId xmlns:p14="http://schemas.microsoft.com/office/powerpoint/2010/main" val="588491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dirty="0"/>
          </a:p>
        </p:txBody>
      </p:sp>
    </p:spTree>
    <p:extLst>
      <p:ext uri="{BB962C8B-B14F-4D97-AF65-F5344CB8AC3E}">
        <p14:creationId xmlns:p14="http://schemas.microsoft.com/office/powerpoint/2010/main" val="3076349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dirty="0"/>
          </a:p>
        </p:txBody>
      </p:sp>
    </p:spTree>
    <p:extLst>
      <p:ext uri="{BB962C8B-B14F-4D97-AF65-F5344CB8AC3E}">
        <p14:creationId xmlns:p14="http://schemas.microsoft.com/office/powerpoint/2010/main" val="265788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dirty="0"/>
          </a:p>
        </p:txBody>
      </p:sp>
    </p:spTree>
    <p:extLst>
      <p:ext uri="{BB962C8B-B14F-4D97-AF65-F5344CB8AC3E}">
        <p14:creationId xmlns:p14="http://schemas.microsoft.com/office/powerpoint/2010/main" val="1554654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dirty="0"/>
          </a:p>
        </p:txBody>
      </p:sp>
    </p:spTree>
    <p:extLst>
      <p:ext uri="{BB962C8B-B14F-4D97-AF65-F5344CB8AC3E}">
        <p14:creationId xmlns:p14="http://schemas.microsoft.com/office/powerpoint/2010/main" val="152728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dirty="0"/>
          </a:p>
        </p:txBody>
      </p:sp>
    </p:spTree>
    <p:extLst>
      <p:ext uri="{BB962C8B-B14F-4D97-AF65-F5344CB8AC3E}">
        <p14:creationId xmlns:p14="http://schemas.microsoft.com/office/powerpoint/2010/main" val="20416547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dirty="0"/>
          </a:p>
        </p:txBody>
      </p:sp>
    </p:spTree>
    <p:extLst>
      <p:ext uri="{BB962C8B-B14F-4D97-AF65-F5344CB8AC3E}">
        <p14:creationId xmlns:p14="http://schemas.microsoft.com/office/powerpoint/2010/main" val="3356066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dirty="0"/>
          </a:p>
        </p:txBody>
      </p:sp>
    </p:spTree>
    <p:extLst>
      <p:ext uri="{BB962C8B-B14F-4D97-AF65-F5344CB8AC3E}">
        <p14:creationId xmlns:p14="http://schemas.microsoft.com/office/powerpoint/2010/main" val="217398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dirty="0"/>
          </a:p>
        </p:txBody>
      </p:sp>
    </p:spTree>
    <p:extLst>
      <p:ext uri="{BB962C8B-B14F-4D97-AF65-F5344CB8AC3E}">
        <p14:creationId xmlns:p14="http://schemas.microsoft.com/office/powerpoint/2010/main" val="3630828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dirty="0"/>
          </a:p>
        </p:txBody>
      </p:sp>
    </p:spTree>
    <p:extLst>
      <p:ext uri="{BB962C8B-B14F-4D97-AF65-F5344CB8AC3E}">
        <p14:creationId xmlns:p14="http://schemas.microsoft.com/office/powerpoint/2010/main" val="4105285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dirty="0"/>
          </a:p>
        </p:txBody>
      </p:sp>
    </p:spTree>
    <p:extLst>
      <p:ext uri="{BB962C8B-B14F-4D97-AF65-F5344CB8AC3E}">
        <p14:creationId xmlns:p14="http://schemas.microsoft.com/office/powerpoint/2010/main" val="89375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dirty="0"/>
          </a:p>
        </p:txBody>
      </p:sp>
    </p:spTree>
    <p:extLst>
      <p:ext uri="{BB962C8B-B14F-4D97-AF65-F5344CB8AC3E}">
        <p14:creationId xmlns:p14="http://schemas.microsoft.com/office/powerpoint/2010/main" val="3706970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dirty="0"/>
          </a:p>
        </p:txBody>
      </p:sp>
    </p:spTree>
    <p:extLst>
      <p:ext uri="{BB962C8B-B14F-4D97-AF65-F5344CB8AC3E}">
        <p14:creationId xmlns:p14="http://schemas.microsoft.com/office/powerpoint/2010/main" val="1275846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dirty="0"/>
          </a:p>
        </p:txBody>
      </p:sp>
    </p:spTree>
    <p:extLst>
      <p:ext uri="{BB962C8B-B14F-4D97-AF65-F5344CB8AC3E}">
        <p14:creationId xmlns:p14="http://schemas.microsoft.com/office/powerpoint/2010/main" val="3245405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dirty="0"/>
          </a:p>
        </p:txBody>
      </p:sp>
    </p:spTree>
    <p:extLst>
      <p:ext uri="{BB962C8B-B14F-4D97-AF65-F5344CB8AC3E}">
        <p14:creationId xmlns:p14="http://schemas.microsoft.com/office/powerpoint/2010/main" val="8303528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dirty="0"/>
          </a:p>
        </p:txBody>
      </p:sp>
    </p:spTree>
    <p:extLst>
      <p:ext uri="{BB962C8B-B14F-4D97-AF65-F5344CB8AC3E}">
        <p14:creationId xmlns:p14="http://schemas.microsoft.com/office/powerpoint/2010/main" val="278918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dirty="0"/>
          </a:p>
        </p:txBody>
      </p:sp>
    </p:spTree>
    <p:extLst>
      <p:ext uri="{BB962C8B-B14F-4D97-AF65-F5344CB8AC3E}">
        <p14:creationId xmlns:p14="http://schemas.microsoft.com/office/powerpoint/2010/main" val="352772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dirty="0"/>
          </a:p>
        </p:txBody>
      </p:sp>
    </p:spTree>
    <p:extLst>
      <p:ext uri="{BB962C8B-B14F-4D97-AF65-F5344CB8AC3E}">
        <p14:creationId xmlns:p14="http://schemas.microsoft.com/office/powerpoint/2010/main" val="2719264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dirty="0"/>
          </a:p>
        </p:txBody>
      </p:sp>
    </p:spTree>
    <p:extLst>
      <p:ext uri="{BB962C8B-B14F-4D97-AF65-F5344CB8AC3E}">
        <p14:creationId xmlns:p14="http://schemas.microsoft.com/office/powerpoint/2010/main" val="3385606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dirty="0"/>
          </a:p>
        </p:txBody>
      </p:sp>
    </p:spTree>
    <p:extLst>
      <p:ext uri="{BB962C8B-B14F-4D97-AF65-F5344CB8AC3E}">
        <p14:creationId xmlns:p14="http://schemas.microsoft.com/office/powerpoint/2010/main" val="3636608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dirty="0"/>
          </a:p>
        </p:txBody>
      </p:sp>
    </p:spTree>
    <p:extLst>
      <p:ext uri="{BB962C8B-B14F-4D97-AF65-F5344CB8AC3E}">
        <p14:creationId xmlns:p14="http://schemas.microsoft.com/office/powerpoint/2010/main" val="18416806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dirty="0"/>
          </a:p>
        </p:txBody>
      </p:sp>
    </p:spTree>
    <p:extLst>
      <p:ext uri="{BB962C8B-B14F-4D97-AF65-F5344CB8AC3E}">
        <p14:creationId xmlns:p14="http://schemas.microsoft.com/office/powerpoint/2010/main" val="2731141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dirty="0"/>
          </a:p>
        </p:txBody>
      </p:sp>
    </p:spTree>
    <p:extLst>
      <p:ext uri="{BB962C8B-B14F-4D97-AF65-F5344CB8AC3E}">
        <p14:creationId xmlns:p14="http://schemas.microsoft.com/office/powerpoint/2010/main" val="2640765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dirty="0"/>
          </a:p>
        </p:txBody>
      </p:sp>
    </p:spTree>
    <p:extLst>
      <p:ext uri="{BB962C8B-B14F-4D97-AF65-F5344CB8AC3E}">
        <p14:creationId xmlns:p14="http://schemas.microsoft.com/office/powerpoint/2010/main" val="8965426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dirty="0"/>
          </a:p>
        </p:txBody>
      </p:sp>
    </p:spTree>
    <p:extLst>
      <p:ext uri="{BB962C8B-B14F-4D97-AF65-F5344CB8AC3E}">
        <p14:creationId xmlns:p14="http://schemas.microsoft.com/office/powerpoint/2010/main" val="1841064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dirty="0"/>
          </a:p>
        </p:txBody>
      </p:sp>
    </p:spTree>
    <p:extLst>
      <p:ext uri="{BB962C8B-B14F-4D97-AF65-F5344CB8AC3E}">
        <p14:creationId xmlns:p14="http://schemas.microsoft.com/office/powerpoint/2010/main" val="3521582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dirty="0"/>
          </a:p>
        </p:txBody>
      </p:sp>
    </p:spTree>
    <p:extLst>
      <p:ext uri="{BB962C8B-B14F-4D97-AF65-F5344CB8AC3E}">
        <p14:creationId xmlns:p14="http://schemas.microsoft.com/office/powerpoint/2010/main" val="1285242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dirty="0"/>
          </a:p>
        </p:txBody>
      </p:sp>
    </p:spTree>
    <p:extLst>
      <p:ext uri="{BB962C8B-B14F-4D97-AF65-F5344CB8AC3E}">
        <p14:creationId xmlns:p14="http://schemas.microsoft.com/office/powerpoint/2010/main" val="2712798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dirty="0"/>
          </a:p>
        </p:txBody>
      </p:sp>
    </p:spTree>
    <p:extLst>
      <p:ext uri="{BB962C8B-B14F-4D97-AF65-F5344CB8AC3E}">
        <p14:creationId xmlns:p14="http://schemas.microsoft.com/office/powerpoint/2010/main" val="31459023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dirty="0"/>
          </a:p>
        </p:txBody>
      </p:sp>
    </p:spTree>
    <p:extLst>
      <p:ext uri="{BB962C8B-B14F-4D97-AF65-F5344CB8AC3E}">
        <p14:creationId xmlns:p14="http://schemas.microsoft.com/office/powerpoint/2010/main" val="4067617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dirty="0"/>
          </a:p>
        </p:txBody>
      </p:sp>
    </p:spTree>
    <p:extLst>
      <p:ext uri="{BB962C8B-B14F-4D97-AF65-F5344CB8AC3E}">
        <p14:creationId xmlns:p14="http://schemas.microsoft.com/office/powerpoint/2010/main" val="20611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dirty="0"/>
          </a:p>
        </p:txBody>
      </p:sp>
    </p:spTree>
    <p:extLst>
      <p:ext uri="{BB962C8B-B14F-4D97-AF65-F5344CB8AC3E}">
        <p14:creationId xmlns:p14="http://schemas.microsoft.com/office/powerpoint/2010/main" val="25085515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dirty="0"/>
          </a:p>
        </p:txBody>
      </p:sp>
    </p:spTree>
    <p:extLst>
      <p:ext uri="{BB962C8B-B14F-4D97-AF65-F5344CB8AC3E}">
        <p14:creationId xmlns:p14="http://schemas.microsoft.com/office/powerpoint/2010/main" val="185615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dirty="0"/>
          </a:p>
        </p:txBody>
      </p:sp>
    </p:spTree>
    <p:extLst>
      <p:ext uri="{BB962C8B-B14F-4D97-AF65-F5344CB8AC3E}">
        <p14:creationId xmlns:p14="http://schemas.microsoft.com/office/powerpoint/2010/main" val="3320709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dirty="0"/>
          </a:p>
        </p:txBody>
      </p:sp>
    </p:spTree>
    <p:extLst>
      <p:ext uri="{BB962C8B-B14F-4D97-AF65-F5344CB8AC3E}">
        <p14:creationId xmlns:p14="http://schemas.microsoft.com/office/powerpoint/2010/main" val="28393528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dirty="0"/>
          </a:p>
        </p:txBody>
      </p:sp>
    </p:spTree>
    <p:extLst>
      <p:ext uri="{BB962C8B-B14F-4D97-AF65-F5344CB8AC3E}">
        <p14:creationId xmlns:p14="http://schemas.microsoft.com/office/powerpoint/2010/main" val="1528455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dirty="0"/>
          </a:p>
        </p:txBody>
      </p:sp>
    </p:spTree>
    <p:extLst>
      <p:ext uri="{BB962C8B-B14F-4D97-AF65-F5344CB8AC3E}">
        <p14:creationId xmlns:p14="http://schemas.microsoft.com/office/powerpoint/2010/main" val="392854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dirty="0"/>
          </a:p>
        </p:txBody>
      </p:sp>
    </p:spTree>
    <p:extLst>
      <p:ext uri="{BB962C8B-B14F-4D97-AF65-F5344CB8AC3E}">
        <p14:creationId xmlns:p14="http://schemas.microsoft.com/office/powerpoint/2010/main" val="121427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a:t>
            </a:fld>
            <a:endParaRPr lang="en-US" dirty="0"/>
          </a:p>
        </p:txBody>
      </p:sp>
    </p:spTree>
    <p:extLst>
      <p:ext uri="{BB962C8B-B14F-4D97-AF65-F5344CB8AC3E}">
        <p14:creationId xmlns:p14="http://schemas.microsoft.com/office/powerpoint/2010/main" val="1930542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dirty="0"/>
          </a:p>
        </p:txBody>
      </p:sp>
    </p:spTree>
    <p:extLst>
      <p:ext uri="{BB962C8B-B14F-4D97-AF65-F5344CB8AC3E}">
        <p14:creationId xmlns:p14="http://schemas.microsoft.com/office/powerpoint/2010/main" val="27250689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dirty="0"/>
          </a:p>
        </p:txBody>
      </p:sp>
    </p:spTree>
    <p:extLst>
      <p:ext uri="{BB962C8B-B14F-4D97-AF65-F5344CB8AC3E}">
        <p14:creationId xmlns:p14="http://schemas.microsoft.com/office/powerpoint/2010/main" val="35233260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dirty="0"/>
          </a:p>
        </p:txBody>
      </p:sp>
    </p:spTree>
    <p:extLst>
      <p:ext uri="{BB962C8B-B14F-4D97-AF65-F5344CB8AC3E}">
        <p14:creationId xmlns:p14="http://schemas.microsoft.com/office/powerpoint/2010/main" val="19447639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dirty="0"/>
          </a:p>
        </p:txBody>
      </p:sp>
    </p:spTree>
    <p:extLst>
      <p:ext uri="{BB962C8B-B14F-4D97-AF65-F5344CB8AC3E}">
        <p14:creationId xmlns:p14="http://schemas.microsoft.com/office/powerpoint/2010/main" val="10047635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dirty="0"/>
          </a:p>
        </p:txBody>
      </p:sp>
    </p:spTree>
    <p:extLst>
      <p:ext uri="{BB962C8B-B14F-4D97-AF65-F5344CB8AC3E}">
        <p14:creationId xmlns:p14="http://schemas.microsoft.com/office/powerpoint/2010/main" val="20756844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dirty="0"/>
          </a:p>
        </p:txBody>
      </p:sp>
    </p:spTree>
    <p:extLst>
      <p:ext uri="{BB962C8B-B14F-4D97-AF65-F5344CB8AC3E}">
        <p14:creationId xmlns:p14="http://schemas.microsoft.com/office/powerpoint/2010/main" val="3746569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dirty="0"/>
          </a:p>
        </p:txBody>
      </p:sp>
    </p:spTree>
    <p:extLst>
      <p:ext uri="{BB962C8B-B14F-4D97-AF65-F5344CB8AC3E}">
        <p14:creationId xmlns:p14="http://schemas.microsoft.com/office/powerpoint/2010/main" val="37712898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dirty="0"/>
          </a:p>
        </p:txBody>
      </p:sp>
    </p:spTree>
    <p:extLst>
      <p:ext uri="{BB962C8B-B14F-4D97-AF65-F5344CB8AC3E}">
        <p14:creationId xmlns:p14="http://schemas.microsoft.com/office/powerpoint/2010/main" val="6193552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dirty="0"/>
          </a:p>
        </p:txBody>
      </p:sp>
    </p:spTree>
    <p:extLst>
      <p:ext uri="{BB962C8B-B14F-4D97-AF65-F5344CB8AC3E}">
        <p14:creationId xmlns:p14="http://schemas.microsoft.com/office/powerpoint/2010/main" val="32441291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dirty="0"/>
          </a:p>
        </p:txBody>
      </p:sp>
    </p:spTree>
    <p:extLst>
      <p:ext uri="{BB962C8B-B14F-4D97-AF65-F5344CB8AC3E}">
        <p14:creationId xmlns:p14="http://schemas.microsoft.com/office/powerpoint/2010/main" val="514678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dirty="0"/>
          </a:p>
        </p:txBody>
      </p:sp>
    </p:spTree>
    <p:extLst>
      <p:ext uri="{BB962C8B-B14F-4D97-AF65-F5344CB8AC3E}">
        <p14:creationId xmlns:p14="http://schemas.microsoft.com/office/powerpoint/2010/main" val="18614817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dirty="0"/>
          </a:p>
        </p:txBody>
      </p:sp>
    </p:spTree>
    <p:extLst>
      <p:ext uri="{BB962C8B-B14F-4D97-AF65-F5344CB8AC3E}">
        <p14:creationId xmlns:p14="http://schemas.microsoft.com/office/powerpoint/2010/main" val="32768233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dirty="0"/>
          </a:p>
        </p:txBody>
      </p:sp>
    </p:spTree>
    <p:extLst>
      <p:ext uri="{BB962C8B-B14F-4D97-AF65-F5344CB8AC3E}">
        <p14:creationId xmlns:p14="http://schemas.microsoft.com/office/powerpoint/2010/main" val="12239068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dirty="0"/>
          </a:p>
        </p:txBody>
      </p:sp>
    </p:spTree>
    <p:extLst>
      <p:ext uri="{BB962C8B-B14F-4D97-AF65-F5344CB8AC3E}">
        <p14:creationId xmlns:p14="http://schemas.microsoft.com/office/powerpoint/2010/main" val="33639394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dirty="0"/>
          </a:p>
        </p:txBody>
      </p:sp>
    </p:spTree>
    <p:extLst>
      <p:ext uri="{BB962C8B-B14F-4D97-AF65-F5344CB8AC3E}">
        <p14:creationId xmlns:p14="http://schemas.microsoft.com/office/powerpoint/2010/main" val="33559035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dirty="0"/>
          </a:p>
        </p:txBody>
      </p:sp>
    </p:spTree>
    <p:extLst>
      <p:ext uri="{BB962C8B-B14F-4D97-AF65-F5344CB8AC3E}">
        <p14:creationId xmlns:p14="http://schemas.microsoft.com/office/powerpoint/2010/main" val="38012399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dirty="0"/>
          </a:p>
        </p:txBody>
      </p:sp>
    </p:spTree>
    <p:extLst>
      <p:ext uri="{BB962C8B-B14F-4D97-AF65-F5344CB8AC3E}">
        <p14:creationId xmlns:p14="http://schemas.microsoft.com/office/powerpoint/2010/main" val="12405110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dirty="0"/>
          </a:p>
        </p:txBody>
      </p:sp>
    </p:spTree>
    <p:extLst>
      <p:ext uri="{BB962C8B-B14F-4D97-AF65-F5344CB8AC3E}">
        <p14:creationId xmlns:p14="http://schemas.microsoft.com/office/powerpoint/2010/main" val="6876157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dirty="0"/>
          </a:p>
        </p:txBody>
      </p:sp>
    </p:spTree>
    <p:extLst>
      <p:ext uri="{BB962C8B-B14F-4D97-AF65-F5344CB8AC3E}">
        <p14:creationId xmlns:p14="http://schemas.microsoft.com/office/powerpoint/2010/main" val="10481289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dirty="0"/>
          </a:p>
        </p:txBody>
      </p:sp>
    </p:spTree>
    <p:extLst>
      <p:ext uri="{BB962C8B-B14F-4D97-AF65-F5344CB8AC3E}">
        <p14:creationId xmlns:p14="http://schemas.microsoft.com/office/powerpoint/2010/main" val="24240060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dirty="0"/>
          </a:p>
        </p:txBody>
      </p:sp>
    </p:spTree>
    <p:extLst>
      <p:ext uri="{BB962C8B-B14F-4D97-AF65-F5344CB8AC3E}">
        <p14:creationId xmlns:p14="http://schemas.microsoft.com/office/powerpoint/2010/main" val="3728309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dirty="0"/>
          </a:p>
        </p:txBody>
      </p:sp>
    </p:spTree>
    <p:extLst>
      <p:ext uri="{BB962C8B-B14F-4D97-AF65-F5344CB8AC3E}">
        <p14:creationId xmlns:p14="http://schemas.microsoft.com/office/powerpoint/2010/main" val="7185862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dirty="0"/>
          </a:p>
        </p:txBody>
      </p:sp>
    </p:spTree>
    <p:extLst>
      <p:ext uri="{BB962C8B-B14F-4D97-AF65-F5344CB8AC3E}">
        <p14:creationId xmlns:p14="http://schemas.microsoft.com/office/powerpoint/2010/main" val="22113853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dirty="0"/>
          </a:p>
        </p:txBody>
      </p:sp>
    </p:spTree>
    <p:extLst>
      <p:ext uri="{BB962C8B-B14F-4D97-AF65-F5344CB8AC3E}">
        <p14:creationId xmlns:p14="http://schemas.microsoft.com/office/powerpoint/2010/main" val="16850900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dirty="0"/>
          </a:p>
        </p:txBody>
      </p:sp>
    </p:spTree>
    <p:extLst>
      <p:ext uri="{BB962C8B-B14F-4D97-AF65-F5344CB8AC3E}">
        <p14:creationId xmlns:p14="http://schemas.microsoft.com/office/powerpoint/2010/main" val="36776154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dirty="0"/>
          </a:p>
        </p:txBody>
      </p:sp>
    </p:spTree>
    <p:extLst>
      <p:ext uri="{BB962C8B-B14F-4D97-AF65-F5344CB8AC3E}">
        <p14:creationId xmlns:p14="http://schemas.microsoft.com/office/powerpoint/2010/main" val="29791099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dirty="0"/>
          </a:p>
        </p:txBody>
      </p:sp>
    </p:spTree>
    <p:extLst>
      <p:ext uri="{BB962C8B-B14F-4D97-AF65-F5344CB8AC3E}">
        <p14:creationId xmlns:p14="http://schemas.microsoft.com/office/powerpoint/2010/main" val="8055327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dirty="0"/>
          </a:p>
        </p:txBody>
      </p:sp>
    </p:spTree>
    <p:extLst>
      <p:ext uri="{BB962C8B-B14F-4D97-AF65-F5344CB8AC3E}">
        <p14:creationId xmlns:p14="http://schemas.microsoft.com/office/powerpoint/2010/main" val="24346565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dirty="0"/>
          </a:p>
        </p:txBody>
      </p:sp>
    </p:spTree>
    <p:extLst>
      <p:ext uri="{BB962C8B-B14F-4D97-AF65-F5344CB8AC3E}">
        <p14:creationId xmlns:p14="http://schemas.microsoft.com/office/powerpoint/2010/main" val="9603533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dirty="0"/>
          </a:p>
        </p:txBody>
      </p:sp>
    </p:spTree>
    <p:extLst>
      <p:ext uri="{BB962C8B-B14F-4D97-AF65-F5344CB8AC3E}">
        <p14:creationId xmlns:p14="http://schemas.microsoft.com/office/powerpoint/2010/main" val="13826177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dirty="0"/>
          </a:p>
        </p:txBody>
      </p:sp>
    </p:spTree>
    <p:extLst>
      <p:ext uri="{BB962C8B-B14F-4D97-AF65-F5344CB8AC3E}">
        <p14:creationId xmlns:p14="http://schemas.microsoft.com/office/powerpoint/2010/main" val="1635048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dirty="0"/>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23.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plot.ly/pytho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2.emf"/></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8.tiff"/><Relationship Id="rId4" Type="http://schemas.openxmlformats.org/officeDocument/2006/relationships/image" Target="../media/image7.tiff"/></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sefiks.com/" TargetMode="External"/><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 Data Collection and Analysis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a:latin typeface="Arial" panose="020B0604020202020204" pitchFamily="34" charset="0"/>
                <a:cs typeface="Arial" panose="020B0604020202020204" pitchFamily="34" charset="0"/>
              </a:rPr>
              <a:t>johnmanferdelli</a:t>
            </a:r>
            <a:r>
              <a:rPr lang="en-US" dirty="0">
                <a:latin typeface="Arial" panose="020B0604020202020204" pitchFamily="34" charset="0"/>
                <a:cs typeface="Arial" panose="020B0604020202020204" pitchFamily="34" charset="0"/>
              </a:rPr>
              <a:t>@hotmail.com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dirty="0"/>
          </a:p>
        </p:txBody>
      </p:sp>
      <p:sp>
        <p:nvSpPr>
          <p:cNvPr id="4" name="TextBox 3">
            <a:extLst>
              <a:ext uri="{FF2B5EF4-FFF2-40B4-BE49-F238E27FC236}">
                <a16:creationId xmlns:a16="http://schemas.microsoft.com/office/drawing/2014/main" id="{78EF676C-6A2E-2944-BDA8-1DB611C1EA0A}"/>
              </a:ext>
            </a:extLst>
          </p:cNvPr>
          <p:cNvSpPr txBox="1"/>
          <p:nvPr/>
        </p:nvSpPr>
        <p:spPr>
          <a:xfrm>
            <a:off x="1101968" y="5533292"/>
            <a:ext cx="2883877" cy="369332"/>
          </a:xfrm>
          <a:prstGeom prst="rect">
            <a:avLst/>
          </a:prstGeom>
          <a:noFill/>
        </p:spPr>
        <p:txBody>
          <a:bodyPr wrap="square" rtlCol="0">
            <a:spAutoFit/>
          </a:bodyPr>
          <a:lstStyle/>
          <a:p>
            <a:r>
              <a:rPr lang="en-US" dirty="0"/>
              <a:t>April 6, 2020, 13:30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331893" cy="868362"/>
          </a:xfrm>
        </p:spPr>
        <p:txBody>
          <a:bodyPr anchor="ctr">
            <a:noAutofit/>
          </a:bodyPr>
          <a:lstStyle/>
          <a:p>
            <a:pPr algn="ctr"/>
            <a:r>
              <a:rPr lang="en-US" sz="4400" dirty="0">
                <a:latin typeface="Arial" charset="0"/>
                <a:ea typeface="Arial" charset="0"/>
                <a:cs typeface="Arial" charset="0"/>
              </a:rPr>
              <a:t>Long term behavior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5306" y="2078182"/>
                <a:ext cx="11027094" cy="390966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Law of large numbers: Let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be independent, identically distributed random variables with mean 𝜇 and variance 𝜎.  Define S</a:t>
                </a:r>
                <a:r>
                  <a:rPr lang="en-US" sz="2000" baseline="-25000" dirty="0">
                    <a:latin typeface="Arial" charset="0"/>
                    <a:ea typeface="Arial" charset="0"/>
                    <a:cs typeface="Arial" charset="0"/>
                  </a:rPr>
                  <a:t>n</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n</a:t>
                </a:r>
                <a:r>
                  <a:rPr lang="en-US" sz="2000" dirty="0">
                    <a:latin typeface="Arial" charset="0"/>
                    <a:ea typeface="Arial" charset="0"/>
                    <a:cs typeface="Arial" charset="0"/>
                  </a:rPr>
                  <a:t>. </a:t>
                </a:r>
              </a:p>
              <a:p>
                <a:pPr marL="800100" lvl="1" indent="-342900" algn="l">
                  <a:buFont typeface="Arial" panose="020B0604020202020204" pitchFamily="34" charset="0"/>
                  <a:buChar char="•"/>
                </a:pPr>
                <a:r>
                  <a:rPr lang="en-US" dirty="0">
                    <a:latin typeface="Arial" charset="0"/>
                    <a:ea typeface="Arial" charset="0"/>
                    <a:cs typeface="Arial" charset="0"/>
                  </a:rPr>
                  <a:t>Lim</a:t>
                </a:r>
                <a:r>
                  <a:rPr lang="en-US" baseline="-25000" dirty="0">
                    <a:latin typeface="Arial" charset="0"/>
                    <a:ea typeface="Arial" charset="0"/>
                    <a:cs typeface="Arial" charset="0"/>
                  </a:rPr>
                  <a:t>x</a:t>
                </a:r>
                <a:r>
                  <a:rPr lang="en-US" baseline="-25000" dirty="0">
                    <a:latin typeface="Arial" charset="0"/>
                    <a:ea typeface="Arial" charset="0"/>
                    <a:cs typeface="Arial" charset="0"/>
                    <a:sym typeface="Wingdings" pitchFamily="2" charset="2"/>
                  </a:rPr>
                  <a:t>∞ </a:t>
                </a:r>
                <a14:m>
                  <m:oMath xmlns:m="http://schemas.openxmlformats.org/officeDocument/2006/math">
                    <m:r>
                      <a:rPr lang="en-US" b="0" i="1" smtClean="0">
                        <a:latin typeface="Cambria Math" panose="02040503050406030204" pitchFamily="18" charset="0"/>
                        <a:ea typeface="Arial" charset="0"/>
                        <a:cs typeface="Arial" charset="0"/>
                        <a:sym typeface="Wingdings" pitchFamily="2" charset="2"/>
                      </a:rPr>
                      <m:t>𝑃</m:t>
                    </m:r>
                    <m:d>
                      <m:dPr>
                        <m:ctrlPr>
                          <a:rPr lang="en-US" b="0" i="1" smtClean="0">
                            <a:latin typeface="Cambria Math" panose="02040503050406030204" pitchFamily="18" charset="0"/>
                            <a:ea typeface="Arial" charset="0"/>
                            <a:cs typeface="Arial" charset="0"/>
                            <a:sym typeface="Wingdings" pitchFamily="2" charset="2"/>
                          </a:rPr>
                        </m:ctrlPr>
                      </m:dPr>
                      <m:e>
                        <m:d>
                          <m:dPr>
                            <m:begChr m:val="|"/>
                            <m:endChr m:val="|"/>
                            <m:ctrlPr>
                              <a:rPr lang="en-US" b="0" i="1" smtClean="0">
                                <a:latin typeface="Cambria Math" panose="02040503050406030204" pitchFamily="18" charset="0"/>
                                <a:ea typeface="Arial" charset="0"/>
                                <a:cs typeface="Arial" charset="0"/>
                                <a:sym typeface="Wingdings" pitchFamily="2" charset="2"/>
                              </a:rPr>
                            </m:ctrlPr>
                          </m:dPr>
                          <m:e>
                            <m:f>
                              <m:fPr>
                                <m:ctrlPr>
                                  <a:rPr lang="en-US" b="0" i="1" smtClean="0">
                                    <a:latin typeface="Cambria Math" panose="02040503050406030204" pitchFamily="18" charset="0"/>
                                    <a:cs typeface="Arial" charset="0"/>
                                    <a:sym typeface="Wingdings" pitchFamily="2" charset="2"/>
                                  </a:rPr>
                                </m:ctrlPr>
                              </m:fPr>
                              <m:num>
                                <m:sSub>
                                  <m:sSubPr>
                                    <m:ctrlPr>
                                      <a:rPr lang="en-US" b="0" i="1" smtClean="0">
                                        <a:latin typeface="Cambria Math" panose="02040503050406030204" pitchFamily="18" charset="0"/>
                                        <a:cs typeface="Arial" charset="0"/>
                                        <a:sym typeface="Wingdings" pitchFamily="2" charset="2"/>
                                      </a:rPr>
                                    </m:ctrlPr>
                                  </m:sSubPr>
                                  <m:e>
                                    <m:r>
                                      <a:rPr lang="en-US" b="0" i="1" smtClean="0">
                                        <a:latin typeface="Cambria Math" panose="02040503050406030204" pitchFamily="18" charset="0"/>
                                        <a:cs typeface="Arial" charset="0"/>
                                        <a:sym typeface="Wingdings" pitchFamily="2" charset="2"/>
                                      </a:rPr>
                                      <m:t>𝑆</m:t>
                                    </m:r>
                                  </m:e>
                                  <m:sub>
                                    <m:r>
                                      <a:rPr lang="en-US" b="0" i="1" smtClean="0">
                                        <a:latin typeface="Cambria Math" panose="02040503050406030204" pitchFamily="18" charset="0"/>
                                        <a:cs typeface="Arial" charset="0"/>
                                        <a:sym typeface="Wingdings" pitchFamily="2" charset="2"/>
                                      </a:rPr>
                                      <m:t>𝑛</m:t>
                                    </m:r>
                                  </m:sub>
                                </m:sSub>
                              </m:num>
                              <m:den>
                                <m:r>
                                  <a:rPr lang="en-US" b="0" i="1" smtClean="0">
                                    <a:latin typeface="Cambria Math" panose="02040503050406030204" pitchFamily="18" charset="0"/>
                                    <a:cs typeface="Arial" charset="0"/>
                                    <a:sym typeface="Wingdings" pitchFamily="2" charset="2"/>
                                  </a:rPr>
                                  <m:t>𝑛</m:t>
                                </m:r>
                              </m:den>
                            </m:f>
                            <m:r>
                              <a:rPr lang="en-US" b="0" i="1" smtClean="0">
                                <a:latin typeface="Cambria Math" panose="02040503050406030204" pitchFamily="18" charset="0"/>
                                <a:cs typeface="Arial" charset="0"/>
                                <a:sym typeface="Wingdings" pitchFamily="2" charset="2"/>
                              </a:rPr>
                              <m:t> − </m:t>
                            </m:r>
                            <m:r>
                              <a:rPr lang="en-US" b="0" i="1" smtClean="0">
                                <a:latin typeface="Cambria Math" panose="02040503050406030204" pitchFamily="18" charset="0"/>
                                <a:ea typeface="Cambria Math" panose="02040503050406030204" pitchFamily="18" charset="0"/>
                                <a:cs typeface="Arial" charset="0"/>
                                <a:sym typeface="Wingdings" pitchFamily="2" charset="2"/>
                              </a:rPr>
                              <m:t>𝜇</m:t>
                            </m:r>
                          </m:e>
                        </m:d>
                        <m:r>
                          <a:rPr lang="en-US" b="0" i="1" smtClean="0">
                            <a:latin typeface="Cambria Math" panose="02040503050406030204" pitchFamily="18" charset="0"/>
                            <a:ea typeface="Cambria Math" panose="02040503050406030204" pitchFamily="18" charset="0"/>
                            <a:cs typeface="Arial" charset="0"/>
                            <a:sym typeface="Wingdings" pitchFamily="2" charset="2"/>
                          </a:rPr>
                          <m:t>≥</m:t>
                        </m:r>
                        <m:r>
                          <a:rPr lang="en-US" b="0" i="1" smtClean="0">
                            <a:latin typeface="Cambria Math" panose="02040503050406030204" pitchFamily="18" charset="0"/>
                            <a:ea typeface="Cambria Math" panose="02040503050406030204" pitchFamily="18" charset="0"/>
                            <a:cs typeface="Arial" charset="0"/>
                            <a:sym typeface="Wingdings" pitchFamily="2" charset="2"/>
                          </a:rPr>
                          <m:t>𝜖</m:t>
                        </m:r>
                      </m:e>
                    </m:d>
                    <m:r>
                      <a:rPr lang="en-US" b="0" i="1" smtClean="0">
                        <a:latin typeface="Cambria Math" panose="02040503050406030204" pitchFamily="18" charset="0"/>
                        <a:ea typeface="Cambria Math" panose="02040503050406030204" pitchFamily="18" charset="0"/>
                        <a:cs typeface="Arial" charset="0"/>
                        <a:sym typeface="Wingdings" pitchFamily="2" charset="2"/>
                      </a:rPr>
                      <m:t>=0</m:t>
                    </m:r>
                  </m:oMath>
                </a14:m>
                <a:r>
                  <a:rPr lang="en-US"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One of the most important theorems in probability is the central limit theorem which strengthens the law of large numbers.</a:t>
                </a:r>
              </a:p>
              <a:p>
                <a:pPr marL="342900" indent="-342900" algn="l">
                  <a:buFont typeface="Arial" panose="020B0604020202020204" pitchFamily="34" charset="0"/>
                  <a:buChar char="•"/>
                </a:pPr>
                <a:r>
                  <a:rPr lang="en-US" sz="2000" dirty="0">
                    <a:latin typeface="Arial" charset="0"/>
                    <a:ea typeface="Arial" charset="0"/>
                    <a:cs typeface="Arial" charset="0"/>
                  </a:rPr>
                  <a:t>Central Limit Theorem:  Let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be independent, identically distributed random variables with mean 𝜇 and variance 𝜎.  Define S</a:t>
                </a:r>
                <a:r>
                  <a:rPr lang="en-US" sz="2000" baseline="-25000" dirty="0">
                    <a:latin typeface="Arial" charset="0"/>
                    <a:ea typeface="Arial" charset="0"/>
                    <a:cs typeface="Arial" charset="0"/>
                  </a:rPr>
                  <a:t>n</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n</a:t>
                </a:r>
                <a:r>
                  <a:rPr lang="en-US" sz="2000" dirty="0">
                    <a:latin typeface="Arial" charset="0"/>
                    <a:ea typeface="Arial" charset="0"/>
                    <a:cs typeface="Arial" charset="0"/>
                  </a:rPr>
                  <a:t>.  Let T</a:t>
                </a:r>
                <a:r>
                  <a:rPr lang="en-US" sz="2000" baseline="-25000" dirty="0">
                    <a:latin typeface="Arial" charset="0"/>
                    <a:ea typeface="Arial" charset="0"/>
                    <a:cs typeface="Arial" charset="0"/>
                  </a:rPr>
                  <a:t>n</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𝑆</m:t>
                        </m:r>
                        <m:r>
                          <a:rPr lang="en-US" sz="2000" b="0" i="1" baseline="-25000"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ea typeface="Cambria Math" panose="02040503050406030204" pitchFamily="18" charset="0"/>
                            <a:cs typeface="Arial" charset="0"/>
                          </a:rPr>
                          <m:t>𝜇</m:t>
                        </m:r>
                      </m:num>
                      <m:den>
                        <m:r>
                          <a:rPr lang="en-US" sz="2000" i="1" smtClean="0">
                            <a:latin typeface="Cambria Math" panose="02040503050406030204" pitchFamily="18" charset="0"/>
                            <a:ea typeface="Cambria Math" panose="02040503050406030204" pitchFamily="18" charset="0"/>
                            <a:cs typeface="Arial" charset="0"/>
                          </a:rPr>
                          <m:t>𝜎</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𝑛</m:t>
                        </m:r>
                      </m:den>
                    </m:f>
                  </m:oMath>
                </a14:m>
                <a:r>
                  <a:rPr lang="en-US" sz="2000" dirty="0">
                    <a:latin typeface="Arial" charset="0"/>
                    <a:ea typeface="Arial" charset="0"/>
                    <a:cs typeface="Arial" charset="0"/>
                  </a:rPr>
                  <a:t>.  Then</a:t>
                </a:r>
              </a:p>
              <a:p>
                <a:pPr lvl="1" algn="l"/>
                <a:r>
                  <a:rPr lang="en-US" dirty="0">
                    <a:latin typeface="Arial" charset="0"/>
                    <a:ea typeface="Arial" charset="0"/>
                    <a:cs typeface="Arial" charset="0"/>
                  </a:rPr>
                  <a:t>P(a ≤ T</a:t>
                </a:r>
                <a:r>
                  <a:rPr lang="en-US" baseline="-25000" dirty="0">
                    <a:latin typeface="Arial" charset="0"/>
                    <a:ea typeface="Arial" charset="0"/>
                    <a:cs typeface="Arial" charset="0"/>
                  </a:rPr>
                  <a:t>n </a:t>
                </a:r>
                <a:r>
                  <a:rPr lang="en-US" dirty="0">
                    <a:latin typeface="Arial" charset="0"/>
                    <a:ea typeface="Arial" charset="0"/>
                    <a:cs typeface="Arial" charset="0"/>
                  </a:rPr>
                  <a:t>≤ b)=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ad>
                          <m:radPr>
                            <m:degHide m:val="on"/>
                            <m:ctrlPr>
                              <a:rPr lang="en-US" b="0" i="1" smtClean="0">
                                <a:latin typeface="Cambria Math" panose="02040503050406030204" pitchFamily="18" charset="0"/>
                                <a:cs typeface="Arial" charset="0"/>
                              </a:rPr>
                            </m:ctrlPr>
                          </m:radPr>
                          <m:deg/>
                          <m:e>
                            <m:r>
                              <m:rPr>
                                <m:nor/>
                              </m:rPr>
                              <a:rPr lang="en-US" b="0" i="0" smtClean="0">
                                <a:latin typeface="Cambria Math" panose="02040503050406030204" pitchFamily="18" charset="0"/>
                                <a:cs typeface="Arial" charset="0"/>
                              </a:rPr>
                              <m:t>2</m:t>
                            </m:r>
                            <m:r>
                              <m:rPr>
                                <m:sty m:val="p"/>
                              </m:rPr>
                              <a:rPr lang="el-GR" b="0" i="1" smtClean="0">
                                <a:latin typeface="Cambria Math" panose="02040503050406030204" pitchFamily="18" charset="0"/>
                                <a:ea typeface="Cambria Math" panose="02040503050406030204" pitchFamily="18" charset="0"/>
                                <a:cs typeface="Arial" charset="0"/>
                              </a:rPr>
                              <m:t>π</m:t>
                            </m:r>
                          </m:e>
                        </m:rad>
                      </m:den>
                    </m:f>
                  </m:oMath>
                </a14:m>
                <a:r>
                  <a:rPr lang="en-US" dirty="0">
                    <a:latin typeface="Arial" charset="0"/>
                    <a:ea typeface="Arial" charset="0"/>
                    <a:cs typeface="Arial" charset="0"/>
                  </a:rPr>
                  <a:t> </a:t>
                </a:r>
                <a14:m>
                  <m:oMath xmlns:m="http://schemas.openxmlformats.org/officeDocument/2006/math">
                    <m:nary>
                      <m:naryPr>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𝑎</m:t>
                        </m:r>
                      </m:sub>
                      <m:sup>
                        <m:r>
                          <a:rPr lang="en-US" b="0" i="1" smtClean="0">
                            <a:latin typeface="Cambria Math" panose="02040503050406030204" pitchFamily="18" charset="0"/>
                            <a:cs typeface="Arial" charset="0"/>
                          </a:rPr>
                          <m:t>𝑏</m:t>
                        </m:r>
                      </m:sup>
                      <m:e>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𝑥</m:t>
                                    </m:r>
                                    <m:r>
                                      <a:rPr lang="en-US" b="0" i="1" baseline="30000" smtClean="0">
                                        <a:latin typeface="Cambria Math" panose="02040503050406030204" pitchFamily="18" charset="0"/>
                                        <a:cs typeface="Arial" charset="0"/>
                                      </a:rPr>
                                      <m:t>2</m:t>
                                    </m:r>
                                  </m:num>
                                  <m:den>
                                    <m:r>
                                      <a:rPr lang="en-US" b="0" i="1" smtClean="0">
                                        <a:latin typeface="Cambria Math" panose="02040503050406030204" pitchFamily="18" charset="0"/>
                                        <a:cs typeface="Arial" charset="0"/>
                                      </a:rPr>
                                      <m:t>2</m:t>
                                    </m:r>
                                  </m:den>
                                </m:f>
                              </m:e>
                            </m:d>
                          </m:e>
                        </m:func>
                        <m:r>
                          <a:rPr lang="en-US" b="0" i="1" smtClean="0">
                            <a:latin typeface="Cambria Math" panose="02040503050406030204" pitchFamily="18" charset="0"/>
                            <a:cs typeface="Arial" charset="0"/>
                          </a:rPr>
                          <m:t>𝑑𝑥</m:t>
                        </m:r>
                      </m:e>
                    </m:nary>
                  </m:oMath>
                </a14:m>
                <a:r>
                  <a:rPr lang="en-US" dirty="0">
                    <a:latin typeface="Arial" charset="0"/>
                    <a:ea typeface="Arial" charset="0"/>
                    <a:cs typeface="Arial" charset="0"/>
                  </a:rPr>
                  <a:t>.</a:t>
                </a:r>
              </a:p>
              <a:p>
                <a:pPr marL="342900" indent="-342900" algn="l">
                  <a:buFont typeface="Arial" charset="0"/>
                  <a:buChar char="•"/>
                </a:pPr>
                <a:endParaRPr lang="en-US" sz="2000"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5306" y="2078182"/>
                <a:ext cx="11027094" cy="3909665"/>
              </a:xfrm>
              <a:blipFill>
                <a:blip r:embed="rId3"/>
                <a:stretch>
                  <a:fillRect l="-460" t="-1623" b="-3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dirty="0"/>
          </a:p>
        </p:txBody>
      </p:sp>
    </p:spTree>
    <p:extLst>
      <p:ext uri="{BB962C8B-B14F-4D97-AF65-F5344CB8AC3E}">
        <p14:creationId xmlns:p14="http://schemas.microsoft.com/office/powerpoint/2010/main" val="3916101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82400" cy="868362"/>
          </a:xfrm>
        </p:spPr>
        <p:txBody>
          <a:bodyPr anchor="ctr">
            <a:noAutofit/>
          </a:bodyPr>
          <a:lstStyle/>
          <a:p>
            <a:pPr algn="ctr"/>
            <a:r>
              <a:rPr lang="en-US" sz="4400" dirty="0">
                <a:latin typeface="Arial" charset="0"/>
                <a:ea typeface="Arial" charset="0"/>
                <a:cs typeface="Arial" charset="0"/>
              </a:rPr>
              <a:t>Confidence and significance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4375" y="1913419"/>
                <a:ext cx="11066318" cy="39597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Chi squared distribution: Let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𝜐</a:t>
                </a:r>
                <a:r>
                  <a:rPr lang="en-US" sz="2000" dirty="0">
                    <a:latin typeface="Arial" charset="0"/>
                    <a:ea typeface="Arial" charset="0"/>
                    <a:cs typeface="Arial" charset="0"/>
                  </a:rPr>
                  <a:t> be independent, normally distributed random variables with mean 0 and variance 1.  Define 𝜒</a:t>
                </a:r>
                <a:r>
                  <a:rPr lang="en-US" sz="2000" baseline="30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1</a:t>
                </a:r>
                <a:r>
                  <a:rPr lang="en-US" sz="2000" baseline="30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baseline="30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𝜐</a:t>
                </a:r>
                <a:r>
                  <a:rPr lang="en-US" sz="2000" baseline="30000" dirty="0">
                    <a:latin typeface="Arial" charset="0"/>
                    <a:ea typeface="Arial" charset="0"/>
                    <a:cs typeface="Arial" charset="0"/>
                  </a:rPr>
                  <a:t>2</a:t>
                </a:r>
                <a:r>
                  <a:rPr lang="en-US" sz="2000" dirty="0">
                    <a:latin typeface="Arial" charset="0"/>
                    <a:ea typeface="Arial" charset="0"/>
                    <a:cs typeface="Arial" charset="0"/>
                  </a:rPr>
                  <a:t>.  For x≥0, k= 𝜐/2,</a:t>
                </a:r>
              </a:p>
              <a:p>
                <a:pPr lvl="1" algn="l"/>
                <a:r>
                  <a:rPr lang="en-US" dirty="0">
                    <a:latin typeface="Arial" charset="0"/>
                    <a:ea typeface="Arial" charset="0"/>
                    <a:cs typeface="Arial" charset="0"/>
                  </a:rPr>
                  <a:t>P(𝜒</a:t>
                </a:r>
                <a:r>
                  <a:rPr lang="en-US" baseline="30000" dirty="0">
                    <a:latin typeface="Arial" charset="0"/>
                    <a:ea typeface="Arial" charset="0"/>
                    <a:cs typeface="Arial" charset="0"/>
                  </a:rPr>
                  <a:t>2</a:t>
                </a:r>
                <a:r>
                  <a:rPr lang="en-US" dirty="0">
                    <a:latin typeface="Arial" charset="0"/>
                    <a:ea typeface="Arial" charset="0"/>
                    <a:cs typeface="Arial" charset="0"/>
                  </a:rPr>
                  <a:t> ≤x)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r>
                          <a:rPr lang="en-US" b="0" i="1" baseline="30000" smtClean="0">
                            <a:latin typeface="Cambria Math" panose="02040503050406030204" pitchFamily="18" charset="0"/>
                            <a:cs typeface="Arial" charset="0"/>
                          </a:rPr>
                          <m:t>𝑘</m:t>
                        </m:r>
                        <m:r>
                          <m:rPr>
                            <m:sty m:val="p"/>
                          </m:rPr>
                          <a:rPr lang="el-GR" b="0" i="1" smtClean="0">
                            <a:latin typeface="Cambria Math" panose="02040503050406030204" pitchFamily="18" charset="0"/>
                            <a:ea typeface="Cambria Math" panose="02040503050406030204" pitchFamily="18" charset="0"/>
                            <a:cs typeface="Arial" charset="0"/>
                          </a:rPr>
                          <m:t>Γ</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𝑘</m:t>
                        </m:r>
                        <m:r>
                          <a:rPr lang="en-US" b="0" i="1" smtClean="0">
                            <a:latin typeface="Cambria Math" panose="02040503050406030204" pitchFamily="18" charset="0"/>
                            <a:ea typeface="Cambria Math" panose="02040503050406030204" pitchFamily="18" charset="0"/>
                            <a:cs typeface="Arial" charset="0"/>
                          </a:rPr>
                          <m:t>)</m:t>
                        </m:r>
                      </m:den>
                    </m:f>
                  </m:oMath>
                </a14:m>
                <a:r>
                  <a:rPr lang="en-US" dirty="0">
                    <a:latin typeface="Arial" charset="0"/>
                    <a:ea typeface="Arial" charset="0"/>
                    <a:cs typeface="Arial" charset="0"/>
                  </a:rPr>
                  <a:t> </a:t>
                </a:r>
                <a14:m>
                  <m:oMath xmlns:m="http://schemas.openxmlformats.org/officeDocument/2006/math">
                    <m:nary>
                      <m:naryPr>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0</m:t>
                        </m:r>
                      </m:sub>
                      <m:sup>
                        <m:r>
                          <a:rPr lang="en-US" b="0" i="1" smtClean="0">
                            <a:latin typeface="Cambria Math" panose="02040503050406030204" pitchFamily="18" charset="0"/>
                            <a:cs typeface="Arial" charset="0"/>
                          </a:rPr>
                          <m:t>𝑥</m:t>
                        </m:r>
                      </m:sup>
                      <m:e>
                        <m:r>
                          <a:rPr lang="en-US" b="0" i="1" smtClean="0">
                            <a:latin typeface="Cambria Math" panose="02040503050406030204" pitchFamily="18" charset="0"/>
                            <a:cs typeface="Arial" charset="0"/>
                          </a:rPr>
                          <m:t>𝑢</m:t>
                        </m:r>
                        <m:r>
                          <a:rPr lang="en-US" b="0" i="1" smtClean="0">
                            <a:latin typeface="Cambria Math" panose="02040503050406030204" pitchFamily="18" charset="0"/>
                            <a:cs typeface="Arial" charset="0"/>
                          </a:rPr>
                          <m:t> </m:t>
                        </m:r>
                        <m:d>
                          <m:dPr>
                            <m:ctrlPr>
                              <a:rPr lang="en-US" b="0" i="1" baseline="30000" smtClean="0">
                                <a:latin typeface="Cambria Math" panose="02040503050406030204" pitchFamily="18" charset="0"/>
                                <a:cs typeface="Arial" charset="0"/>
                              </a:rPr>
                            </m:ctrlPr>
                          </m:dPr>
                          <m:e>
                            <m:r>
                              <a:rPr lang="en-US" b="0" i="1" baseline="30000" smtClean="0">
                                <a:latin typeface="Cambria Math" panose="02040503050406030204" pitchFamily="18" charset="0"/>
                                <a:cs typeface="Arial" charset="0"/>
                              </a:rPr>
                              <m:t>𝑘</m:t>
                            </m:r>
                            <m:r>
                              <a:rPr lang="en-US" b="0" i="1" baseline="30000" smtClean="0">
                                <a:latin typeface="Cambria Math" panose="02040503050406030204" pitchFamily="18" charset="0"/>
                                <a:cs typeface="Arial" charset="0"/>
                              </a:rPr>
                              <m:t>_1</m:t>
                            </m:r>
                          </m:e>
                        </m:d>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𝑢</m:t>
                                    </m:r>
                                  </m:num>
                                  <m:den>
                                    <m:r>
                                      <a:rPr lang="en-US" b="0" i="1" smtClean="0">
                                        <a:latin typeface="Cambria Math" panose="02040503050406030204" pitchFamily="18" charset="0"/>
                                        <a:cs typeface="Arial" charset="0"/>
                                      </a:rPr>
                                      <m:t>2</m:t>
                                    </m:r>
                                  </m:den>
                                </m:f>
                              </m:e>
                            </m:d>
                          </m:e>
                        </m:func>
                        <m:r>
                          <a:rPr lang="en-US" b="0" i="1" smtClean="0">
                            <a:latin typeface="Cambria Math" panose="02040503050406030204" pitchFamily="18" charset="0"/>
                            <a:cs typeface="Arial" charset="0"/>
                          </a:rPr>
                          <m:t>𝑑𝑢</m:t>
                        </m:r>
                      </m:e>
                    </m:nary>
                  </m:oMath>
                </a14:m>
                <a:endParaRPr lang="en-US" dirty="0">
                  <a:latin typeface="Arial" charset="0"/>
                  <a:ea typeface="Arial" charset="0"/>
                  <a:cs typeface="Arial" charset="0"/>
                </a:endParaRPr>
              </a:p>
              <a:p>
                <a:pPr lvl="1" algn="l"/>
                <a:r>
                  <a:rPr lang="en-US" dirty="0">
                    <a:latin typeface="Arial" charset="0"/>
                    <a:ea typeface="Arial" charset="0"/>
                    <a:cs typeface="Arial" charset="0"/>
                  </a:rPr>
                  <a:t>This is the chi distribution with 𝜐-1 degrees of freedom.</a:t>
                </a:r>
              </a:p>
              <a:p>
                <a:pPr lvl="1"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Suppose the observations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  </a:t>
                </a:r>
                <a:r>
                  <a:rPr lang="en-US" sz="2000" dirty="0">
                    <a:latin typeface="Arial" charset="0"/>
                    <a:ea typeface="Arial" charset="0"/>
                    <a:cs typeface="Arial" charset="0"/>
                  </a:rPr>
                  <a:t>come from the same distribution. Let H</a:t>
                </a:r>
                <a:r>
                  <a:rPr lang="en-US" sz="2000" baseline="-25000" dirty="0">
                    <a:latin typeface="Arial" charset="0"/>
                    <a:ea typeface="Arial" charset="0"/>
                    <a:cs typeface="Arial" charset="0"/>
                  </a:rPr>
                  <a:t>0</a:t>
                </a:r>
                <a:r>
                  <a:rPr lang="en-US" sz="2000" dirty="0">
                    <a:latin typeface="Arial" charset="0"/>
                    <a:ea typeface="Arial" charset="0"/>
                    <a:cs typeface="Arial" charset="0"/>
                  </a:rPr>
                  <a:t> is a hypothesis that the observations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come from a normal distribution with mean 𝜇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a:t>
                </a:r>
                <a:r>
                  <a:rPr lang="en-US" sz="2000" baseline="30000" dirty="0">
                    <a:latin typeface="Arial" charset="0"/>
                    <a:ea typeface="Arial" charset="0"/>
                    <a:cs typeface="Arial" charset="0"/>
                  </a:rPr>
                  <a:t> </a:t>
                </a:r>
                <a:r>
                  <a:rPr lang="en-US" sz="2000" dirty="0">
                    <a:latin typeface="Arial" charset="0"/>
                    <a:ea typeface="Arial" charset="0"/>
                    <a:cs typeface="Arial" charset="0"/>
                  </a:rPr>
                  <a:t>Define S</a:t>
                </a:r>
                <a:r>
                  <a:rPr lang="en-US" sz="2000" baseline="30000" dirty="0">
                    <a:latin typeface="Arial" charset="0"/>
                    <a:ea typeface="Arial" charset="0"/>
                    <a:cs typeface="Arial" charset="0"/>
                  </a:rPr>
                  <a:t>2 </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-𝜇)</a:t>
                </a:r>
                <a:r>
                  <a:rPr lang="en-US" sz="2000" baseline="30000" dirty="0">
                    <a:latin typeface="Arial" charset="0"/>
                    <a:ea typeface="Arial" charset="0"/>
                    <a:cs typeface="Arial" charset="0"/>
                  </a:rPr>
                  <a:t>2</a:t>
                </a:r>
                <a:r>
                  <a:rPr lang="en-US" sz="2000" dirty="0">
                    <a:latin typeface="Arial" charset="0"/>
                    <a:ea typeface="Arial" charset="0"/>
                    <a:cs typeface="Arial" charset="0"/>
                  </a:rPr>
                  <a:t>+…+ (X</a:t>
                </a:r>
                <a:r>
                  <a:rPr lang="en-US" sz="2000" baseline="-25000" dirty="0">
                    <a:latin typeface="Arial" charset="0"/>
                    <a:ea typeface="Arial" charset="0"/>
                    <a:cs typeface="Arial" charset="0"/>
                  </a:rPr>
                  <a:t>n</a:t>
                </a:r>
                <a:r>
                  <a:rPr lang="en-US" sz="2000" dirty="0">
                    <a:latin typeface="Arial" charset="0"/>
                    <a:ea typeface="Arial" charset="0"/>
                    <a:cs typeface="Arial" charset="0"/>
                  </a:rPr>
                  <a:t>-𝜇)</a:t>
                </a:r>
                <a:r>
                  <a:rPr lang="en-US" sz="2000" baseline="30000" dirty="0">
                    <a:latin typeface="Arial" charset="0"/>
                    <a:ea typeface="Arial" charset="0"/>
                    <a:cs typeface="Arial" charset="0"/>
                  </a:rPr>
                  <a:t>2</a:t>
                </a:r>
                <a:r>
                  <a:rPr lang="en-US" sz="2000" dirty="0">
                    <a:latin typeface="Arial" charset="0"/>
                    <a:ea typeface="Arial" charset="0"/>
                    <a:cs typeface="Arial" charset="0"/>
                  </a:rPr>
                  <a:t>))/n.  We “accept” H</a:t>
                </a:r>
                <a:r>
                  <a:rPr lang="en-US" sz="2000" baseline="-25000" dirty="0">
                    <a:latin typeface="Arial" charset="0"/>
                    <a:ea typeface="Arial" charset="0"/>
                    <a:cs typeface="Arial" charset="0"/>
                  </a:rPr>
                  <a:t>0</a:t>
                </a:r>
                <a:r>
                  <a:rPr lang="en-US" sz="2000" dirty="0">
                    <a:latin typeface="Arial" charset="0"/>
                    <a:ea typeface="Arial" charset="0"/>
                    <a:cs typeface="Arial" charset="0"/>
                  </a:rPr>
                  <a:t> with confidence .05 if 𝜒(.025)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𝑛𝑆</m:t>
                        </m:r>
                        <m:r>
                          <a:rPr lang="en-US" sz="2000" b="0" i="1" baseline="30000" smtClean="0">
                            <a:latin typeface="Cambria Math" panose="02040503050406030204" pitchFamily="18" charset="0"/>
                            <a:cs typeface="Arial" charset="0"/>
                          </a:rPr>
                          <m:t>2</m:t>
                        </m:r>
                      </m:num>
                      <m:den>
                        <m:r>
                          <a:rPr lang="en-US" sz="2000" i="1" smtClean="0">
                            <a:latin typeface="Cambria Math" panose="02040503050406030204" pitchFamily="18" charset="0"/>
                            <a:ea typeface="Cambria Math" panose="02040503050406030204" pitchFamily="18" charset="0"/>
                            <a:cs typeface="Arial" charset="0"/>
                          </a:rPr>
                          <m:t>𝜎</m:t>
                        </m:r>
                        <m:r>
                          <a:rPr lang="en-US" sz="2000" b="0" i="1" baseline="30000" smtClean="0">
                            <a:latin typeface="Cambria Math" panose="02040503050406030204" pitchFamily="18" charset="0"/>
                            <a:ea typeface="Cambria Math" panose="02040503050406030204" pitchFamily="18" charset="0"/>
                            <a:cs typeface="Arial" charset="0"/>
                          </a:rPr>
                          <m:t>2</m:t>
                        </m:r>
                      </m:den>
                    </m:f>
                  </m:oMath>
                </a14:m>
                <a:r>
                  <a:rPr lang="en-US" sz="2000" dirty="0">
                    <a:latin typeface="Arial" charset="0"/>
                    <a:ea typeface="Arial" charset="0"/>
                    <a:cs typeface="Arial" charset="0"/>
                  </a:rPr>
                  <a:t> ≤ 𝜒(.975).</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4375" y="1913419"/>
                <a:ext cx="11066318" cy="3959738"/>
              </a:xfrm>
              <a:blipFill>
                <a:blip r:embed="rId3"/>
                <a:stretch>
                  <a:fillRect l="-344" t="-16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dirty="0"/>
          </a:p>
        </p:txBody>
      </p:sp>
    </p:spTree>
    <p:extLst>
      <p:ext uri="{BB962C8B-B14F-4D97-AF65-F5344CB8AC3E}">
        <p14:creationId xmlns:p14="http://schemas.microsoft.com/office/powerpoint/2010/main" val="158946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Useful facts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76786" y="1609869"/>
                <a:ext cx="10831757" cy="4843848"/>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Stirling: </a:t>
                </a:r>
                <a14:m>
                  <m:oMath xmlns:m="http://schemas.openxmlformats.org/officeDocument/2006/math">
                    <m:r>
                      <a:rPr lang="en-US" b="0" i="1" smtClean="0">
                        <a:latin typeface="Cambria Math" panose="02040503050406030204" pitchFamily="18" charset="0"/>
                        <a:ea typeface="Arial" charset="0"/>
                        <a:cs typeface="Arial" charset="0"/>
                      </a:rPr>
                      <m:t>𝑛</m:t>
                    </m:r>
                    <m:r>
                      <a:rPr lang="en-US" b="0" i="1" smtClean="0">
                        <a:latin typeface="Cambria Math" panose="02040503050406030204" pitchFamily="18" charset="0"/>
                        <a:ea typeface="Arial" charset="0"/>
                        <a:cs typeface="Arial" charset="0"/>
                      </a:rPr>
                      <m:t>!≈</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𝜋</m:t>
                        </m:r>
                        <m:r>
                          <a:rPr lang="en-US" b="0" i="1" smtClean="0">
                            <a:latin typeface="Cambria Math" panose="02040503050406030204" pitchFamily="18" charset="0"/>
                            <a:ea typeface="Cambria Math" panose="02040503050406030204" pitchFamily="18" charset="0"/>
                            <a:cs typeface="Arial" charset="0"/>
                          </a:rPr>
                          <m:t>𝑛</m:t>
                        </m:r>
                      </m:e>
                    </m:rad>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𝑛</m:t>
                            </m:r>
                          </m:num>
                          <m:den>
                            <m:r>
                              <a:rPr lang="en-US" b="0" i="1" smtClean="0">
                                <a:latin typeface="Cambria Math" panose="02040503050406030204" pitchFamily="18" charset="0"/>
                                <a:ea typeface="Cambria Math" panose="02040503050406030204" pitchFamily="18" charset="0"/>
                                <a:cs typeface="Arial" charset="0"/>
                              </a:rPr>
                              <m:t>𝑒</m:t>
                            </m:r>
                          </m:den>
                        </m:f>
                        <m:r>
                          <a:rPr lang="en-US" b="0" i="1" smtClean="0">
                            <a:latin typeface="Cambria Math" panose="02040503050406030204" pitchFamily="18" charset="0"/>
                            <a:ea typeface="Cambria Math" panose="02040503050406030204" pitchFamily="18" charset="0"/>
                            <a:cs typeface="Arial" charset="0"/>
                          </a:rPr>
                          <m:t>)</m:t>
                        </m:r>
                      </m:e>
                      <m:sup>
                        <m:r>
                          <a:rPr lang="en-US" b="0" i="1" smtClean="0">
                            <a:latin typeface="Cambria Math" panose="02040503050406030204" pitchFamily="18" charset="0"/>
                            <a:ea typeface="Cambria Math" panose="02040503050406030204" pitchFamily="18" charset="0"/>
                            <a:cs typeface="Arial" charset="0"/>
                          </a:rPr>
                          <m:t>𝑛</m:t>
                        </m:r>
                      </m:sup>
                    </m:sSup>
                  </m:oMath>
                </a14:m>
                <a:r>
                  <a:rPr lang="en-US" dirty="0">
                    <a:latin typeface="Calibri" panose="020F0502020204030204" pitchFamily="34" charset="0"/>
                    <a:ea typeface="Arial" charset="0"/>
                    <a:cs typeface="Calibri" panose="020F0502020204030204" pitchFamily="34" charset="0"/>
                  </a:rPr>
                  <a:t>.</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Newton approximations:</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Suppose we want to find the roots of a differentiable function, f(x), Newton tells us to make an initial guess, x</a:t>
                </a:r>
                <a:r>
                  <a:rPr lang="en-US" sz="2400" baseline="-25000" dirty="0">
                    <a:latin typeface="Calibri" panose="020F0502020204030204" pitchFamily="34" charset="0"/>
                    <a:ea typeface="Arial" charset="0"/>
                    <a:cs typeface="Calibri" panose="020F0502020204030204" pitchFamily="34" charset="0"/>
                  </a:rPr>
                  <a:t>0</a:t>
                </a:r>
                <a:r>
                  <a:rPr lang="en-US" sz="2400" dirty="0">
                    <a:latin typeface="Calibri" panose="020F0502020204030204" pitchFamily="34" charset="0"/>
                    <a:ea typeface="Arial" charset="0"/>
                    <a:cs typeface="Calibri" panose="020F0502020204030204" pitchFamily="34" charset="0"/>
                  </a:rPr>
                  <a:t>, and then make successive iterations x</a:t>
                </a:r>
                <a:r>
                  <a:rPr lang="en-US" sz="2400" baseline="-25000" dirty="0">
                    <a:latin typeface="Calibri" panose="020F0502020204030204" pitchFamily="34" charset="0"/>
                    <a:ea typeface="Arial" charset="0"/>
                    <a:cs typeface="Calibri" panose="020F0502020204030204" pitchFamily="34" charset="0"/>
                  </a:rPr>
                  <a:t>i+1</a:t>
                </a:r>
                <a:r>
                  <a:rPr lang="en-US" sz="2400" dirty="0">
                    <a:latin typeface="Calibri" panose="020F0502020204030204" pitchFamily="34" charset="0"/>
                    <a:ea typeface="Arial" charset="0"/>
                    <a:cs typeface="Calibri" panose="020F0502020204030204" pitchFamily="34" charset="0"/>
                  </a:rPr>
                  <a:t>= x</a:t>
                </a:r>
                <a:r>
                  <a:rPr lang="en-US" sz="2400" baseline="-25000" dirty="0">
                    <a:latin typeface="Calibri" panose="020F0502020204030204" pitchFamily="34" charset="0"/>
                    <a:ea typeface="Arial" charset="0"/>
                    <a:cs typeface="Calibri" panose="020F0502020204030204" pitchFamily="34" charset="0"/>
                  </a:rPr>
                  <a:t>i</a:t>
                </a:r>
                <a:r>
                  <a:rPr lang="en-US" sz="24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40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𝑓</m:t>
                        </m:r>
                        <m:r>
                          <a:rPr lang="en-US" sz="2400" b="0" i="1" smtClean="0">
                            <a:latin typeface="Cambria Math" panose="02040503050406030204" pitchFamily="18" charset="0"/>
                            <a:cs typeface="Arial" charset="0"/>
                          </a:rPr>
                          <m:t>(</m:t>
                        </m:r>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𝑥</m:t>
                            </m:r>
                          </m:e>
                          <m:sub>
                            <m:r>
                              <a:rPr lang="en-US" sz="2400" b="0" i="1" smtClean="0">
                                <a:latin typeface="Cambria Math" panose="02040503050406030204" pitchFamily="18" charset="0"/>
                                <a:cs typeface="Arial" charset="0"/>
                              </a:rPr>
                              <m:t>𝑖</m:t>
                            </m:r>
                          </m:sub>
                        </m:sSub>
                        <m:r>
                          <a:rPr lang="en-US" sz="2400" b="0" i="1" smtClean="0">
                            <a:latin typeface="Cambria Math" panose="02040503050406030204" pitchFamily="18" charset="0"/>
                            <a:cs typeface="Arial" charset="0"/>
                          </a:rPr>
                          <m:t>)</m:t>
                        </m:r>
                      </m:num>
                      <m:den>
                        <m:r>
                          <a:rPr lang="en-US" sz="2400" b="0" i="1" smtClean="0">
                            <a:latin typeface="Cambria Math" panose="02040503050406030204" pitchFamily="18" charset="0"/>
                            <a:cs typeface="Arial" charset="0"/>
                          </a:rPr>
                          <m:t>𝑓</m:t>
                        </m:r>
                        <m:r>
                          <a:rPr lang="en-US" sz="2400" b="0" i="1" baseline="30000" smtClean="0">
                            <a:latin typeface="Cambria Math" panose="02040503050406030204" pitchFamily="18" charset="0"/>
                            <a:cs typeface="Arial" charset="0"/>
                          </a:rPr>
                          <m:t>′</m:t>
                        </m:r>
                        <m:r>
                          <a:rPr lang="en-US" sz="2400" b="0" i="1" smtClean="0">
                            <a:latin typeface="Cambria Math" panose="02040503050406030204" pitchFamily="18" charset="0"/>
                            <a:cs typeface="Arial" charset="0"/>
                          </a:rPr>
                          <m:t>(</m:t>
                        </m:r>
                        <m:sSub>
                          <m:sSubPr>
                            <m:ctrlPr>
                              <a:rPr lang="en-US" sz="2400" i="1">
                                <a:latin typeface="Cambria Math" panose="02040503050406030204" pitchFamily="18" charset="0"/>
                                <a:cs typeface="Arial" charset="0"/>
                              </a:rPr>
                            </m:ctrlPr>
                          </m:sSubPr>
                          <m:e>
                            <m:r>
                              <a:rPr lang="en-US" sz="2400" i="1">
                                <a:latin typeface="Cambria Math" panose="02040503050406030204" pitchFamily="18" charset="0"/>
                                <a:cs typeface="Arial" charset="0"/>
                              </a:rPr>
                              <m:t>𝑥</m:t>
                            </m:r>
                          </m:e>
                          <m:sub>
                            <m:r>
                              <a:rPr lang="en-US" sz="2400" i="1">
                                <a:latin typeface="Cambria Math" panose="02040503050406030204" pitchFamily="18" charset="0"/>
                                <a:cs typeface="Arial" charset="0"/>
                              </a:rPr>
                              <m:t>𝑖</m:t>
                            </m:r>
                          </m:sub>
                        </m:sSub>
                        <m:r>
                          <a:rPr lang="en-US" sz="2400" i="1">
                            <a:latin typeface="Cambria Math" panose="02040503050406030204" pitchFamily="18" charset="0"/>
                            <a:cs typeface="Arial" charset="0"/>
                          </a:rPr>
                          <m:t>))</m:t>
                        </m:r>
                      </m:den>
                    </m:f>
                  </m:oMath>
                </a14:m>
                <a:r>
                  <a:rPr lang="en-US" sz="2400" dirty="0">
                    <a:latin typeface="Calibri" panose="020F0502020204030204" pitchFamily="34" charset="0"/>
                    <a:ea typeface="Arial" charset="0"/>
                    <a:cs typeface="Calibri" panose="020F0502020204030204" pitchFamily="34" charset="0"/>
                  </a:rPr>
                  <a:t> until we’re satisfied that we are “close enough” to a root.</a:t>
                </a:r>
              </a:p>
              <a:p>
                <a:pPr marL="342900" indent="-342900"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76786" y="1609869"/>
                <a:ext cx="10831757" cy="4843848"/>
              </a:xfrm>
              <a:blipFill>
                <a:blip r:embed="rId3"/>
                <a:stretch>
                  <a:fillRect l="-820" t="-783" r="-3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dirty="0"/>
          </a:p>
        </p:txBody>
      </p:sp>
    </p:spTree>
    <p:extLst>
      <p:ext uri="{BB962C8B-B14F-4D97-AF65-F5344CB8AC3E}">
        <p14:creationId xmlns:p14="http://schemas.microsoft.com/office/powerpoint/2010/main" val="839805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305622" cy="868362"/>
          </a:xfrm>
        </p:spPr>
        <p:txBody>
          <a:bodyPr anchor="ctr">
            <a:normAutofit/>
          </a:bodyPr>
          <a:lstStyle/>
          <a:p>
            <a:pPr algn="ctr"/>
            <a:r>
              <a:rPr lang="en-US" sz="4400" dirty="0">
                <a:latin typeface="Arial" panose="020B0604020202020204" pitchFamily="34" charset="0"/>
                <a:cs typeface="Arial" panose="020B0604020202020204" pitchFamily="34" charset="0"/>
              </a:rPr>
              <a:t>Data mining and analysis, part 2</a:t>
            </a:r>
          </a:p>
        </p:txBody>
      </p:sp>
      <p:sp>
        <p:nvSpPr>
          <p:cNvPr id="3" name="Content Placeholder 2"/>
          <p:cNvSpPr>
            <a:spLocks noGrp="1"/>
          </p:cNvSpPr>
          <p:nvPr>
            <p:ph idx="1"/>
          </p:nvPr>
        </p:nvSpPr>
        <p:spPr>
          <a:xfrm>
            <a:off x="426720" y="1828800"/>
            <a:ext cx="11112910" cy="4710113"/>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The art of curve fitting</a:t>
            </a:r>
          </a:p>
          <a:p>
            <a:pPr marL="342900" indent="-342900" algn="l">
              <a:buFont typeface="Arial" charset="0"/>
              <a:buChar char="•"/>
            </a:pPr>
            <a:r>
              <a:rPr lang="en-US" dirty="0">
                <a:latin typeface="Calibri" panose="020F0502020204030204" pitchFamily="34" charset="0"/>
                <a:cs typeface="Calibri" panose="020F0502020204030204" pitchFamily="34" charset="0"/>
              </a:rPr>
              <a:t>Model for machine learning</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Supervised and unsupervised learning</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Features and collection</a:t>
            </a:r>
          </a:p>
          <a:p>
            <a:pPr marL="342900" indent="-342900" algn="l">
              <a:buFont typeface="Arial" charset="0"/>
              <a:buChar char="•"/>
            </a:pPr>
            <a:r>
              <a:rPr lang="en-US" dirty="0">
                <a:latin typeface="Calibri" panose="020F0502020204030204" pitchFamily="34" charset="0"/>
                <a:cs typeface="Calibri" panose="020F0502020204030204" pitchFamily="34" charset="0"/>
              </a:rPr>
              <a:t>Similarity and clustering</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Feature cosine</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K-means clustering</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31947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Curve fitting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6212" y="1268856"/>
                <a:ext cx="11582400" cy="4843848"/>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Approximate f(x)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num>
                      <m:den>
                        <m:r>
                          <a:rPr lang="en-US" sz="2000" b="0" i="1" smtClean="0">
                            <a:latin typeface="Cambria Math" panose="02040503050406030204" pitchFamily="18" charset="0"/>
                            <a:cs typeface="Arial" charset="0"/>
                          </a:rPr>
                          <m:t>5</m:t>
                        </m:r>
                      </m:den>
                    </m:f>
                  </m:oMath>
                </a14:m>
                <a:r>
                  <a:rPr lang="en-US" sz="2000" dirty="0">
                    <a:latin typeface="Arial" charset="0"/>
                    <a:ea typeface="Arial" charset="0"/>
                    <a:cs typeface="Arial" charset="0"/>
                  </a:rPr>
                  <a:t> sin(2𝜋x), 0≤x≤1 by g(x) = a</a:t>
                </a:r>
                <a:r>
                  <a:rPr lang="en-US" sz="2000" baseline="-25000" dirty="0">
                    <a:latin typeface="Arial" charset="0"/>
                    <a:ea typeface="Arial" charset="0"/>
                    <a:cs typeface="Arial" charset="0"/>
                  </a:rPr>
                  <a:t>n</a:t>
                </a:r>
                <a:r>
                  <a:rPr lang="en-US" sz="2000" dirty="0">
                    <a:latin typeface="Arial" charset="0"/>
                    <a:ea typeface="Arial" charset="0"/>
                    <a:cs typeface="Arial" charset="0"/>
                  </a:rPr>
                  <a:t>x</a:t>
                </a:r>
                <a:r>
                  <a:rPr lang="en-US" sz="2000" baseline="30000" dirty="0">
                    <a:latin typeface="Arial" charset="0"/>
                    <a:ea typeface="Arial" charset="0"/>
                    <a:cs typeface="Arial" charset="0"/>
                  </a:rPr>
                  <a:t>n</a:t>
                </a:r>
                <a:r>
                  <a:rPr lang="en-US" sz="2000" dirty="0">
                    <a:latin typeface="Arial" charset="0"/>
                    <a:ea typeface="Arial" charset="0"/>
                    <a:cs typeface="Arial" charset="0"/>
                  </a:rPr>
                  <a:t> + a</a:t>
                </a:r>
                <a:r>
                  <a:rPr lang="en-US" sz="2000" baseline="-25000" dirty="0">
                    <a:latin typeface="Arial" charset="0"/>
                    <a:ea typeface="Arial" charset="0"/>
                    <a:cs typeface="Arial" charset="0"/>
                  </a:rPr>
                  <a:t>n-1</a:t>
                </a:r>
                <a:r>
                  <a:rPr lang="en-US" sz="2000" dirty="0">
                    <a:latin typeface="Arial" charset="0"/>
                    <a:ea typeface="Arial" charset="0"/>
                    <a:cs typeface="Arial" charset="0"/>
                  </a:rPr>
                  <a:t>x</a:t>
                </a:r>
                <a:r>
                  <a:rPr lang="en-US" sz="2000" baseline="30000" dirty="0">
                    <a:latin typeface="Arial" charset="0"/>
                    <a:ea typeface="Arial" charset="0"/>
                    <a:cs typeface="Arial" charset="0"/>
                  </a:rPr>
                  <a:t>n-1</a:t>
                </a:r>
                <a:r>
                  <a:rPr lang="en-US" sz="2000" dirty="0">
                    <a:latin typeface="Arial" charset="0"/>
                    <a:ea typeface="Arial" charset="0"/>
                    <a:cs typeface="Arial" charset="0"/>
                  </a:rPr>
                  <a:t> + … + a</a:t>
                </a:r>
                <a:r>
                  <a:rPr lang="en-US" sz="2000" baseline="-25000" dirty="0">
                    <a:latin typeface="Arial" charset="0"/>
                    <a:ea typeface="Arial" charset="0"/>
                    <a:cs typeface="Arial" charset="0"/>
                  </a:rPr>
                  <a:t>0</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“Training data” is (k∆, f(k∆)) for k = 0, 1,…, 10, ∆= 1/10.</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n = 1 (ax+b), curve </a:t>
                </a:r>
                <a:r>
                  <a:rPr lang="en-US" sz="2000" i="1" dirty="0">
                    <a:latin typeface="Arial" charset="0"/>
                    <a:ea typeface="Arial" charset="0"/>
                    <a:cs typeface="Arial" charset="0"/>
                  </a:rPr>
                  <a:t>underfits</a:t>
                </a:r>
                <a:r>
                  <a:rPr lang="en-US" sz="2000" dirty="0">
                    <a:latin typeface="Arial" charset="0"/>
                    <a:ea typeface="Arial" charset="0"/>
                    <a:cs typeface="Arial" charset="0"/>
                  </a:rPr>
                  <a:t> data (It’s just the line: y=.5)</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n=3, the approximation is good (See diagram on below)</a:t>
                </a:r>
              </a:p>
              <a:p>
                <a:pPr algn="l">
                  <a:spcBef>
                    <a:spcPts val="400"/>
                  </a:spcBef>
                </a:pPr>
                <a:r>
                  <a:rPr lang="en-US" sz="2000" dirty="0">
                    <a:latin typeface="Arial" charset="0"/>
                    <a:ea typeface="Arial" charset="0"/>
                    <a:cs typeface="Arial" charset="0"/>
                  </a:rPr>
                  <a:t>     y=8.48x</a:t>
                </a:r>
                <a:r>
                  <a:rPr lang="en-US" sz="2000" baseline="30000" dirty="0">
                    <a:latin typeface="Arial" charset="0"/>
                    <a:ea typeface="Arial" charset="0"/>
                    <a:cs typeface="Arial" charset="0"/>
                  </a:rPr>
                  <a:t>3</a:t>
                </a:r>
                <a:r>
                  <a:rPr lang="en-US" sz="2000" dirty="0">
                    <a:latin typeface="Arial" charset="0"/>
                    <a:ea typeface="Arial" charset="0"/>
                    <a:cs typeface="Arial" charset="0"/>
                  </a:rPr>
                  <a:t> -12.72x</a:t>
                </a:r>
                <a:r>
                  <a:rPr lang="en-US" sz="2000" baseline="30000" dirty="0">
                    <a:latin typeface="Arial" charset="0"/>
                    <a:ea typeface="Arial" charset="0"/>
                    <a:cs typeface="Arial" charset="0"/>
                  </a:rPr>
                  <a:t>2</a:t>
                </a:r>
                <a:r>
                  <a:rPr lang="en-US" sz="2000" dirty="0">
                    <a:latin typeface="Arial" charset="0"/>
                    <a:ea typeface="Arial" charset="0"/>
                    <a:cs typeface="Arial" charset="0"/>
                  </a:rPr>
                  <a:t> + 4.29x +.48</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n=10, curve </a:t>
                </a:r>
                <a:r>
                  <a:rPr lang="en-US" sz="2000" i="1" dirty="0">
                    <a:latin typeface="Arial" charset="0"/>
                    <a:ea typeface="Arial" charset="0"/>
                    <a:cs typeface="Arial" charset="0"/>
                  </a:rPr>
                  <a:t>overfits</a:t>
                </a:r>
                <a:r>
                  <a:rPr lang="en-US" sz="2000" dirty="0">
                    <a:latin typeface="Arial" charset="0"/>
                    <a:ea typeface="Arial" charset="0"/>
                    <a:cs typeface="Arial" charset="0"/>
                  </a:rPr>
                  <a:t> data.  Try it! (No room in the margin here!)</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6212" y="1268856"/>
                <a:ext cx="11582400" cy="4843848"/>
              </a:xfrm>
              <a:blipFill>
                <a:blip r:embed="rId3"/>
                <a:stretch>
                  <a:fillRect l="-4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a:t>
            </a:fld>
            <a:endParaRPr lang="en-US" dirty="0"/>
          </a:p>
        </p:txBody>
      </p:sp>
      <p:pic>
        <p:nvPicPr>
          <p:cNvPr id="7" name="Picture 6">
            <a:extLst>
              <a:ext uri="{FF2B5EF4-FFF2-40B4-BE49-F238E27FC236}">
                <a16:creationId xmlns:a16="http://schemas.microsoft.com/office/drawing/2014/main" id="{2E754AD9-71BC-4E4E-A6DB-1C6ECE1882EA}"/>
              </a:ext>
            </a:extLst>
          </p:cNvPr>
          <p:cNvPicPr>
            <a:picLocks noChangeAspect="1"/>
          </p:cNvPicPr>
          <p:nvPr/>
        </p:nvPicPr>
        <p:blipFill>
          <a:blip r:embed="rId4"/>
          <a:stretch>
            <a:fillRect/>
          </a:stretch>
        </p:blipFill>
        <p:spPr>
          <a:xfrm>
            <a:off x="1172308" y="3606002"/>
            <a:ext cx="5973105" cy="3057237"/>
          </a:xfrm>
          <a:prstGeom prst="rect">
            <a:avLst/>
          </a:prstGeom>
        </p:spPr>
      </p:pic>
    </p:spTree>
    <p:extLst>
      <p:ext uri="{BB962C8B-B14F-4D97-AF65-F5344CB8AC3E}">
        <p14:creationId xmlns:p14="http://schemas.microsoft.com/office/powerpoint/2010/main" val="3986682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888" y="187325"/>
            <a:ext cx="11582400" cy="868362"/>
          </a:xfrm>
        </p:spPr>
        <p:txBody>
          <a:bodyPr anchor="ctr">
            <a:normAutofit/>
          </a:bodyPr>
          <a:lstStyle/>
          <a:p>
            <a:pPr algn="ctr"/>
            <a:r>
              <a:rPr lang="en-US" sz="4400" dirty="0">
                <a:latin typeface="Arial" charset="0"/>
                <a:ea typeface="Arial" charset="0"/>
                <a:cs typeface="Arial" charset="0"/>
              </a:rPr>
              <a:t>What are we trying to learn?</a:t>
            </a:r>
          </a:p>
        </p:txBody>
      </p:sp>
      <p:sp>
        <p:nvSpPr>
          <p:cNvPr id="3" name="Content Placeholder 2"/>
          <p:cNvSpPr>
            <a:spLocks noGrp="1"/>
          </p:cNvSpPr>
          <p:nvPr>
            <p:ph idx="1"/>
          </p:nvPr>
        </p:nvSpPr>
        <p:spPr>
          <a:xfrm>
            <a:off x="426720" y="1863525"/>
            <a:ext cx="11286860" cy="4201049"/>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Often, we seek to use data to predict or detect behavior, characteristics or actions that are not directly observable from data.</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There are two common classes of machine learning tasks.</a:t>
            </a:r>
          </a:p>
          <a:p>
            <a:pPr marL="800100" lvl="1" indent="-342900" algn="l">
              <a:lnSpc>
                <a:spcPct val="100000"/>
              </a:lnSpc>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Regression: Predict a continuous variable (say, the selling price of a house) based on data that is available prior to sale with some assurance.</a:t>
            </a:r>
          </a:p>
          <a:p>
            <a:pPr marL="800100" lvl="1" indent="-342900" algn="l">
              <a:lnSpc>
                <a:spcPct val="100000"/>
              </a:lnSpc>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Classification: Determine which of a finite number of classes some process indicates.  For example, whether an email is spam based on the text of the mail or determining whether a story is deceptive propaganda based on the way the story is written.</a:t>
            </a:r>
            <a:endParaRPr lang="en-US" sz="2000" dirty="0">
              <a:latin typeface="Calibri" panose="020F0502020204030204" pitchFamily="34" charset="0"/>
              <a:ea typeface="Arial" charset="0"/>
              <a:cs typeface="Calibri" panose="020F0502020204030204" pitchFamily="34" charset="0"/>
            </a:endParaRP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 both cases, we’re trying to learn the parameters (say, 𝜇 and 𝜎) of an unknown distribution or discriminating whether an experimental sample comes from a distribution with parameters (𝜇</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or parameters (𝜇</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a:t>
            </a:fld>
            <a:endParaRPr lang="en-US" dirty="0"/>
          </a:p>
        </p:txBody>
      </p:sp>
    </p:spTree>
    <p:extLst>
      <p:ext uri="{BB962C8B-B14F-4D97-AF65-F5344CB8AC3E}">
        <p14:creationId xmlns:p14="http://schemas.microsoft.com/office/powerpoint/2010/main" val="3750476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017568" cy="868362"/>
          </a:xfrm>
        </p:spPr>
        <p:txBody>
          <a:bodyPr anchor="ctr">
            <a:normAutofit/>
          </a:bodyPr>
          <a:lstStyle/>
          <a:p>
            <a:pPr algn="ctr"/>
            <a:r>
              <a:rPr lang="en-US" sz="4400" dirty="0">
                <a:latin typeface="Arial" charset="0"/>
                <a:ea typeface="Arial" charset="0"/>
                <a:cs typeface="Arial" charset="0"/>
              </a:rPr>
              <a:t>How do we learn - 1</a:t>
            </a:r>
            <a:endParaRPr lang="en-US" sz="4400" b="1" dirty="0"/>
          </a:p>
        </p:txBody>
      </p:sp>
      <p:sp>
        <p:nvSpPr>
          <p:cNvPr id="3" name="Content Placeholder 2"/>
          <p:cNvSpPr>
            <a:spLocks noGrp="1"/>
          </p:cNvSpPr>
          <p:nvPr>
            <p:ph idx="1"/>
          </p:nvPr>
        </p:nvSpPr>
        <p:spPr>
          <a:xfrm>
            <a:off x="426720" y="1976971"/>
            <a:ext cx="11582400" cy="332576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First, we need to decide what data should be collected; we call each element of the data a feature.  </a:t>
            </a:r>
          </a:p>
          <a:p>
            <a:pPr marL="800100" lvl="1" indent="-342900" algn="l">
              <a:buFont typeface="Arial" panose="020B0604020202020204" pitchFamily="34" charset="0"/>
              <a:buChar char="•"/>
            </a:pPr>
            <a:r>
              <a:rPr lang="en-US" dirty="0">
                <a:latin typeface="Arial" charset="0"/>
                <a:ea typeface="Arial" charset="0"/>
                <a:cs typeface="Arial" charset="0"/>
              </a:rPr>
              <a:t>For text, the features might be the presence or frequency of particular words.  </a:t>
            </a:r>
          </a:p>
          <a:p>
            <a:pPr marL="800100" lvl="1" indent="-342900" algn="l">
              <a:buFont typeface="Arial" panose="020B0604020202020204" pitchFamily="34" charset="0"/>
              <a:buChar char="•"/>
            </a:pPr>
            <a:r>
              <a:rPr lang="en-US" dirty="0">
                <a:latin typeface="Arial" charset="0"/>
                <a:ea typeface="Arial" charset="0"/>
                <a:cs typeface="Arial" charset="0"/>
              </a:rPr>
              <a:t>For predicting the sale price of a house, the features might be total square footage, the past average selling price of houses in the neighborhood or the name (or traffic density) of facing or surrounding streets.</a:t>
            </a:r>
          </a:p>
          <a:p>
            <a:pPr marL="342900" indent="-342900" algn="l">
              <a:buFont typeface="Arial" panose="020B0604020202020204" pitchFamily="34" charset="0"/>
              <a:buChar char="•"/>
            </a:pPr>
            <a:r>
              <a:rPr lang="en-US" sz="2000" dirty="0">
                <a:latin typeface="Arial" charset="0"/>
                <a:ea typeface="Arial" charset="0"/>
                <a:cs typeface="Arial" charset="0"/>
              </a:rPr>
              <a:t>Features can be real numbers, boolean values, or non-numeric characteristic (selected from a finite set, like color).</a:t>
            </a:r>
          </a:p>
          <a:p>
            <a:pPr marL="342900" indent="-342900" algn="l">
              <a:buFont typeface="Arial" panose="020B0604020202020204" pitchFamily="34" charset="0"/>
              <a:buChar char="•"/>
            </a:pPr>
            <a:r>
              <a:rPr lang="en-US" sz="2000" dirty="0">
                <a:latin typeface="Arial" charset="0"/>
                <a:ea typeface="Arial" charset="0"/>
                <a:cs typeface="Arial" charset="0"/>
              </a:rPr>
              <a:t>Feature selection is one of the most important tasks in machine learning.  Too many features can make practical collection impossible, mask characteristics, or lead to computationally impossible task for learning or operation (The curse of dimensionality”).</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dirty="0"/>
          </a:p>
        </p:txBody>
      </p:sp>
    </p:spTree>
    <p:extLst>
      <p:ext uri="{BB962C8B-B14F-4D97-AF65-F5344CB8AC3E}">
        <p14:creationId xmlns:p14="http://schemas.microsoft.com/office/powerpoint/2010/main" val="114649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017568" cy="868362"/>
          </a:xfrm>
        </p:spPr>
        <p:txBody>
          <a:bodyPr anchor="ctr">
            <a:normAutofit/>
          </a:bodyPr>
          <a:lstStyle/>
          <a:p>
            <a:pPr algn="ctr"/>
            <a:r>
              <a:rPr lang="en-US" sz="4400" dirty="0">
                <a:latin typeface="Arial" charset="0"/>
                <a:ea typeface="Arial" charset="0"/>
                <a:cs typeface="Arial" charset="0"/>
              </a:rPr>
              <a:t>How do we learn - 2</a:t>
            </a:r>
            <a:endParaRPr lang="en-US" sz="4400" b="1" dirty="0"/>
          </a:p>
        </p:txBody>
      </p:sp>
      <p:sp>
        <p:nvSpPr>
          <p:cNvPr id="3" name="Content Placeholder 2"/>
          <p:cNvSpPr>
            <a:spLocks noGrp="1"/>
          </p:cNvSpPr>
          <p:nvPr>
            <p:ph idx="1"/>
          </p:nvPr>
        </p:nvSpPr>
        <p:spPr>
          <a:xfrm>
            <a:off x="304800" y="1578076"/>
            <a:ext cx="11582400" cy="5379373"/>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There are two kinds of learning:</a:t>
            </a:r>
          </a:p>
          <a:p>
            <a:pPr marL="800100" lvl="1" indent="-342900" algn="l">
              <a:spcBef>
                <a:spcPts val="0"/>
              </a:spcBef>
              <a:buFont typeface="Arial" panose="020B0604020202020204" pitchFamily="34" charset="0"/>
              <a:buChar char="•"/>
            </a:pPr>
            <a:r>
              <a:rPr lang="en-US" b="1" dirty="0">
                <a:latin typeface="Arial" charset="0"/>
                <a:ea typeface="Arial" charset="0"/>
                <a:cs typeface="Arial" charset="0"/>
              </a:rPr>
              <a:t>Supervised learning </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Here, we have examples of features and the corresponding, labeled, ground truth about the desired outcome. More precisely, we have a data set (</a:t>
            </a:r>
            <a:r>
              <a:rPr lang="en-US" b="1" dirty="0">
                <a:latin typeface="Arial" charset="0"/>
                <a:ea typeface="Arial" charset="0"/>
                <a:cs typeface="Arial" charset="0"/>
              </a:rPr>
              <a:t>x(</a:t>
            </a:r>
            <a:r>
              <a:rPr lang="en-US" dirty="0">
                <a:latin typeface="Arial" charset="0"/>
                <a:ea typeface="Arial" charset="0"/>
                <a:cs typeface="Arial" charset="0"/>
              </a:rPr>
              <a:t>k), y(k)), k = 1, 2,…, m where </a:t>
            </a:r>
            <a:r>
              <a:rPr lang="en-US" b="1" dirty="0">
                <a:latin typeface="Arial" charset="0"/>
                <a:ea typeface="Arial" charset="0"/>
                <a:cs typeface="Arial" charset="0"/>
              </a:rPr>
              <a:t>x(</a:t>
            </a:r>
            <a:r>
              <a:rPr lang="en-US" dirty="0">
                <a:latin typeface="Arial" charset="0"/>
                <a:ea typeface="Arial" charset="0"/>
                <a:cs typeface="Arial" charset="0"/>
              </a:rPr>
              <a:t>k) is a vector of feature data, one feature datum per vector coordinate. y(k) is a labelled</a:t>
            </a:r>
            <a:r>
              <a:rPr lang="en-US" b="1" dirty="0">
                <a:latin typeface="Arial" charset="0"/>
                <a:ea typeface="Arial" charset="0"/>
                <a:cs typeface="Arial" charset="0"/>
              </a:rPr>
              <a:t> </a:t>
            </a:r>
            <a:r>
              <a:rPr lang="en-US" dirty="0">
                <a:latin typeface="Arial" charset="0"/>
                <a:ea typeface="Arial" charset="0"/>
                <a:cs typeface="Arial" charset="0"/>
              </a:rPr>
              <a:t>outcome, that is, if we were asked to predict or classify based on </a:t>
            </a:r>
            <a:r>
              <a:rPr lang="en-US" b="1" dirty="0">
                <a:latin typeface="Arial" charset="0"/>
                <a:ea typeface="Arial" charset="0"/>
                <a:cs typeface="Arial" charset="0"/>
              </a:rPr>
              <a:t>x(</a:t>
            </a:r>
            <a:r>
              <a:rPr lang="en-US" dirty="0">
                <a:latin typeface="Arial" charset="0"/>
                <a:ea typeface="Arial" charset="0"/>
                <a:cs typeface="Arial" charset="0"/>
              </a:rPr>
              <a:t>k), we should say y(k). (</a:t>
            </a:r>
            <a:r>
              <a:rPr lang="en-US" b="1" dirty="0">
                <a:latin typeface="Arial" charset="0"/>
                <a:ea typeface="Arial" charset="0"/>
                <a:cs typeface="Arial" charset="0"/>
              </a:rPr>
              <a:t>x(</a:t>
            </a:r>
            <a:r>
              <a:rPr lang="en-US" dirty="0">
                <a:latin typeface="Arial" charset="0"/>
                <a:ea typeface="Arial" charset="0"/>
                <a:cs typeface="Arial" charset="0"/>
              </a:rPr>
              <a:t>k), y(k)), k = 1, 2,…, m  is the training data.</a:t>
            </a:r>
          </a:p>
          <a:p>
            <a:pPr marL="800100" lvl="1" indent="-342900" algn="l">
              <a:spcBef>
                <a:spcPts val="0"/>
              </a:spcBef>
              <a:buFont typeface="Arial" panose="020B0604020202020204" pitchFamily="34" charset="0"/>
              <a:buChar char="•"/>
            </a:pPr>
            <a:r>
              <a:rPr lang="en-US" b="1" dirty="0">
                <a:latin typeface="Arial" charset="0"/>
                <a:ea typeface="Arial" charset="0"/>
                <a:cs typeface="Arial" charset="0"/>
              </a:rPr>
              <a:t>Unsupervised</a:t>
            </a:r>
            <a:r>
              <a:rPr lang="en-US" dirty="0">
                <a:latin typeface="Arial" charset="0"/>
                <a:ea typeface="Arial" charset="0"/>
                <a:cs typeface="Arial" charset="0"/>
              </a:rPr>
              <a:t> </a:t>
            </a:r>
            <a:r>
              <a:rPr lang="en-US" b="1" dirty="0">
                <a:latin typeface="Arial" charset="0"/>
                <a:ea typeface="Arial" charset="0"/>
                <a:cs typeface="Arial" charset="0"/>
              </a:rPr>
              <a:t>learning</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Does not have access to ground truth labelled data learning and prediction are continuous.</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K-means clustering is an unsupervised technique.</a:t>
            </a:r>
          </a:p>
          <a:p>
            <a:pPr marL="800100" lvl="1" indent="-342900" algn="l">
              <a:buFont typeface="Arial" panose="020B0604020202020204" pitchFamily="34" charset="0"/>
              <a:buChar char="•"/>
            </a:pPr>
            <a:r>
              <a:rPr lang="en-US" dirty="0">
                <a:latin typeface="Arial" charset="0"/>
                <a:ea typeface="Arial" charset="0"/>
                <a:cs typeface="Arial" charset="0"/>
              </a:rPr>
              <a:t>For supervised learning:</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In the learning phase, we “learn” a function of the features, based on the training data, which makes the prediction in which we are interested. </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Sometimes training data is divided into “training” and “test” data.  We train on the training data and use the test data to see how well we do.</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In the operational phase, we use the self-same features in new data instances to predict the outcome.</a:t>
            </a:r>
          </a:p>
          <a:p>
            <a:pPr marL="800100" lvl="1" indent="-342900" algn="l">
              <a:buFont typeface="Arial" panose="020B0604020202020204" pitchFamily="34" charset="0"/>
              <a:buChar char="•"/>
            </a:pPr>
            <a:endParaRPr lang="en-US" sz="2400"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dirty="0"/>
          </a:p>
        </p:txBody>
      </p:sp>
    </p:spTree>
    <p:extLst>
      <p:ext uri="{BB962C8B-B14F-4D97-AF65-F5344CB8AC3E}">
        <p14:creationId xmlns:p14="http://schemas.microsoft.com/office/powerpoint/2010/main" val="3934680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331893" cy="868362"/>
          </a:xfrm>
        </p:spPr>
        <p:txBody>
          <a:bodyPr anchor="ctr">
            <a:noAutofit/>
          </a:bodyPr>
          <a:lstStyle/>
          <a:p>
            <a:pPr algn="ctr"/>
            <a:r>
              <a:rPr lang="en-US" sz="4400" dirty="0">
                <a:latin typeface="Arial" charset="0"/>
                <a:ea typeface="Arial" charset="0"/>
                <a:cs typeface="Arial" charset="0"/>
              </a:rPr>
              <a:t>Collection, provenance and features</a:t>
            </a:r>
          </a:p>
        </p:txBody>
      </p:sp>
      <p:sp>
        <p:nvSpPr>
          <p:cNvPr id="3" name="Content Placeholder 2"/>
          <p:cNvSpPr>
            <a:spLocks noGrp="1"/>
          </p:cNvSpPr>
          <p:nvPr>
            <p:ph idx="1"/>
          </p:nvPr>
        </p:nvSpPr>
        <p:spPr>
          <a:xfrm>
            <a:off x="301465" y="2064328"/>
            <a:ext cx="11582400" cy="3672796"/>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There are important practical questions in collection, learning and prediction.</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reliable is the data we’re using to learn from (where did we get it)?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Has someone introduced deceptive training data to adversely affect the learning.</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do we collect it?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do we store and organize it?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big is it?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What features should we focus on?</a:t>
            </a:r>
          </a:p>
          <a:p>
            <a:pPr marL="800100" lvl="1" indent="-342900" algn="l">
              <a:buFont typeface="Arial" panose="020B0604020202020204" pitchFamily="34" charset="0"/>
              <a:buChar char="•"/>
            </a:pPr>
            <a:endParaRPr lang="en-US" sz="16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a:t>
            </a:fld>
            <a:endParaRPr lang="en-US" dirty="0"/>
          </a:p>
        </p:txBody>
      </p:sp>
    </p:spTree>
    <p:extLst>
      <p:ext uri="{BB962C8B-B14F-4D97-AF65-F5344CB8AC3E}">
        <p14:creationId xmlns:p14="http://schemas.microsoft.com/office/powerpoint/2010/main" val="88825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331893" cy="868362"/>
          </a:xfrm>
        </p:spPr>
        <p:txBody>
          <a:bodyPr anchor="ctr">
            <a:noAutofit/>
          </a:bodyPr>
          <a:lstStyle/>
          <a:p>
            <a:pPr algn="ctr"/>
            <a:r>
              <a:rPr lang="en-US" sz="4400" dirty="0">
                <a:latin typeface="Arial" charset="0"/>
                <a:ea typeface="Arial" charset="0"/>
                <a:cs typeface="Arial" charset="0"/>
              </a:rPr>
              <a:t>Let’s begin</a:t>
            </a:r>
          </a:p>
        </p:txBody>
      </p:sp>
      <p:sp>
        <p:nvSpPr>
          <p:cNvPr id="3" name="Content Placeholder 2"/>
          <p:cNvSpPr>
            <a:spLocks noGrp="1"/>
          </p:cNvSpPr>
          <p:nvPr>
            <p:ph idx="1"/>
          </p:nvPr>
        </p:nvSpPr>
        <p:spPr>
          <a:xfrm>
            <a:off x="858981" y="2317314"/>
            <a:ext cx="10474037" cy="3419809"/>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We’ll start with three simple techniques we use constantly</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Similarity measurement </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Clustering</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Visualization</a:t>
            </a:r>
          </a:p>
          <a:p>
            <a:pPr marL="800100" lvl="1" indent="-342900" algn="l">
              <a:buFont typeface="Arial" panose="020B0604020202020204" pitchFamily="34" charset="0"/>
              <a:buChar char="•"/>
            </a:pPr>
            <a:endParaRPr lang="en-US" sz="16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dirty="0"/>
          </a:p>
        </p:txBody>
      </p:sp>
    </p:spTree>
    <p:extLst>
      <p:ext uri="{BB962C8B-B14F-4D97-AF65-F5344CB8AC3E}">
        <p14:creationId xmlns:p14="http://schemas.microsoft.com/office/powerpoint/2010/main" val="2320670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14268"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1, probability</a:t>
            </a:r>
          </a:p>
        </p:txBody>
      </p:sp>
      <p:sp>
        <p:nvSpPr>
          <p:cNvPr id="3" name="Content Placeholder 2"/>
          <p:cNvSpPr>
            <a:spLocks noGrp="1"/>
          </p:cNvSpPr>
          <p:nvPr>
            <p:ph idx="1"/>
          </p:nvPr>
        </p:nvSpPr>
        <p:spPr>
          <a:xfrm>
            <a:off x="619432" y="1723292"/>
            <a:ext cx="11112910" cy="4633059"/>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Data mining is grounded in probability and statistics, you should know:</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What is probability? How is probability related to information?</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The properties of probabilities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calculate probabilities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compute expectation and variance</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compute covariance</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What a probability distribution is especially important distributions like the Gaussian distribution and the Binomial distribution. </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compute the information content of the output of a distribution.</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The law of large numbers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do we measure confidence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dirty="0"/>
          </a:p>
        </p:txBody>
      </p:sp>
    </p:spTree>
    <p:extLst>
      <p:ext uri="{BB962C8B-B14F-4D97-AF65-F5344CB8AC3E}">
        <p14:creationId xmlns:p14="http://schemas.microsoft.com/office/powerpoint/2010/main" val="360295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85423"/>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Similarity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8212" y="2014538"/>
                <a:ext cx="10315575" cy="385589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Suppose </a:t>
                </a:r>
                <a:r>
                  <a:rPr lang="en-US" sz="2000" b="1" dirty="0">
                    <a:latin typeface="Arial" charset="0"/>
                    <a:ea typeface="Arial" charset="0"/>
                    <a:cs typeface="Arial" charset="0"/>
                  </a:rPr>
                  <a:t>v</a:t>
                </a:r>
                <a:r>
                  <a:rPr lang="en-US" sz="2000" baseline="30000" dirty="0">
                    <a:latin typeface="Arial" charset="0"/>
                    <a:ea typeface="Arial" charset="0"/>
                    <a:cs typeface="Arial" charset="0"/>
                  </a:rPr>
                  <a:t>(1) </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and </a:t>
                </a:r>
                <a:r>
                  <a:rPr lang="en-US" sz="2000" b="1" dirty="0">
                    <a:latin typeface="Arial" charset="0"/>
                    <a:ea typeface="Arial" charset="0"/>
                    <a:cs typeface="Arial" charset="0"/>
                  </a:rPr>
                  <a:t>v</a:t>
                </a:r>
                <a:r>
                  <a:rPr lang="en-US" sz="2000" baseline="30000" dirty="0">
                    <a:latin typeface="Arial" charset="0"/>
                    <a:ea typeface="Arial" charset="0"/>
                    <a:cs typeface="Arial" charset="0"/>
                  </a:rPr>
                  <a:t>(2) </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2</a:t>
                </a:r>
                <a:r>
                  <a:rPr lang="en-US" sz="2000" dirty="0">
                    <a:latin typeface="Arial" charset="0"/>
                    <a:ea typeface="Arial" charset="0"/>
                    <a:cs typeface="Arial" charset="0"/>
                  </a:rPr>
                  <a:t>, …, y</a:t>
                </a:r>
                <a:r>
                  <a:rPr lang="en-US" sz="2000" baseline="-25000" dirty="0">
                    <a:latin typeface="Arial" charset="0"/>
                    <a:ea typeface="Arial" charset="0"/>
                    <a:cs typeface="Arial" charset="0"/>
                  </a:rPr>
                  <a:t>n</a:t>
                </a:r>
                <a:r>
                  <a:rPr lang="en-US" sz="2000" dirty="0">
                    <a:latin typeface="Arial" charset="0"/>
                    <a:ea typeface="Arial" charset="0"/>
                    <a:cs typeface="Arial" charset="0"/>
                  </a:rPr>
                  <a:t>) are vectors representing the values of n (real) features.</a:t>
                </a:r>
              </a:p>
              <a:p>
                <a:pPr marL="342900" indent="-342900" algn="l">
                  <a:buFont typeface="Arial" panose="020B0604020202020204" pitchFamily="34" charset="0"/>
                  <a:buChar char="•"/>
                </a:pPr>
                <a:r>
                  <a:rPr lang="en-US" sz="2000" dirty="0">
                    <a:latin typeface="Arial" charset="0"/>
                    <a:ea typeface="Arial" charset="0"/>
                    <a:cs typeface="Arial" charset="0"/>
                  </a:rPr>
                  <a:t>How “similar” are the observations v</a:t>
                </a:r>
                <a:r>
                  <a:rPr lang="en-US" sz="2000" baseline="30000" dirty="0">
                    <a:latin typeface="Arial" charset="0"/>
                    <a:ea typeface="Arial" charset="0"/>
                    <a:cs typeface="Arial" charset="0"/>
                  </a:rPr>
                  <a:t>(1) </a:t>
                </a:r>
                <a:r>
                  <a:rPr lang="en-US" sz="2000" dirty="0">
                    <a:latin typeface="Arial" charset="0"/>
                    <a:ea typeface="Arial" charset="0"/>
                    <a:cs typeface="Arial" charset="0"/>
                  </a:rPr>
                  <a:t>and v</a:t>
                </a:r>
                <a:r>
                  <a:rPr lang="en-US" sz="2000" baseline="30000" dirty="0">
                    <a:latin typeface="Arial" charset="0"/>
                    <a:ea typeface="Arial" charset="0"/>
                    <a:cs typeface="Arial" charset="0"/>
                  </a:rPr>
                  <a:t>(2) </a:t>
                </a:r>
                <a:r>
                  <a:rPr lang="en-US" sz="2000" dirty="0">
                    <a:latin typeface="Arial" charset="0"/>
                    <a:ea typeface="Arial" charset="0"/>
                    <a:cs typeface="Arial" charset="0"/>
                  </a:rPr>
                  <a:t>?  One measure is their “cosine”.</a:t>
                </a:r>
              </a:p>
              <a:p>
                <a:pPr marL="800100" lvl="1" indent="-342900" algn="l">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𝑆𝑖𝑚</m:t>
                        </m:r>
                      </m:e>
                      <m:sub>
                        <m:r>
                          <a:rPr lang="en-US" b="0" i="1" smtClean="0">
                            <a:latin typeface="Cambria Math" panose="02040503050406030204" pitchFamily="18" charset="0"/>
                            <a:cs typeface="Arial" charset="0"/>
                          </a:rPr>
                          <m:t>1</m:t>
                        </m:r>
                      </m:sub>
                    </m:sSub>
                    <m:d>
                      <m:dPr>
                        <m:ctrlPr>
                          <a:rPr lang="en-US" b="0" i="1" smtClean="0">
                            <a:latin typeface="Cambria Math" panose="02040503050406030204" pitchFamily="18" charset="0"/>
                            <a:cs typeface="Arial" charset="0"/>
                          </a:rPr>
                        </m:ctrlPr>
                      </m:dPr>
                      <m:e>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𝑣</m:t>
                            </m:r>
                          </m:e>
                          <m:sup>
                            <m:r>
                              <a:rPr lang="en-US" b="0" i="1" smtClean="0">
                                <a:latin typeface="Cambria Math" panose="02040503050406030204" pitchFamily="18" charset="0"/>
                                <a:cs typeface="Arial" charset="0"/>
                              </a:rPr>
                              <m:t>(1)</m:t>
                            </m:r>
                          </m:sup>
                        </m:sSup>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𝑣</m:t>
                            </m:r>
                          </m:e>
                          <m:sup>
                            <m:r>
                              <a:rPr lang="en-US" b="0" i="1" smtClean="0">
                                <a:latin typeface="Cambria Math" panose="02040503050406030204" pitchFamily="18" charset="0"/>
                                <a:cs typeface="Arial" charset="0"/>
                              </a:rPr>
                              <m:t>(2)</m:t>
                            </m:r>
                          </m:sup>
                        </m:sSup>
                      </m:e>
                    </m:d>
                    <m:r>
                      <a:rPr lang="en-US" b="0" i="1" smtClean="0">
                        <a:latin typeface="Cambria Math" panose="02040503050406030204" pitchFamily="18" charset="0"/>
                        <a:cs typeface="Arial" charset="0"/>
                      </a:rPr>
                      <m:t>= </m:t>
                    </m:r>
                    <m:nary>
                      <m:naryPr>
                        <m:chr m:val="∑"/>
                        <m:ctrlPr>
                          <a:rPr lang="en-US" b="0"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𝑘</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𝑛</m:t>
                        </m:r>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𝑘</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𝑦</m:t>
                            </m:r>
                          </m:e>
                          <m:sub>
                            <m:r>
                              <a:rPr lang="en-US" b="0" i="1" smtClean="0">
                                <a:latin typeface="Cambria Math" panose="02040503050406030204" pitchFamily="18" charset="0"/>
                                <a:cs typeface="Arial" charset="0"/>
                              </a:rPr>
                              <m:t>𝑘</m:t>
                            </m:r>
                          </m:sub>
                        </m:sSub>
                      </m:e>
                    </m:nary>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We get a normalized value between -1 and 1 if we use</a:t>
                </a: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𝑆𝑖𝑚</m:t>
                    </m:r>
                    <m:d>
                      <m:dPr>
                        <m:ctrlPr>
                          <a:rPr lang="en-US" b="0" i="1" smtClean="0">
                            <a:latin typeface="Cambria Math" panose="02040503050406030204" pitchFamily="18" charset="0"/>
                            <a:ea typeface="Arial" charset="0"/>
                            <a:cs typeface="Arial" charset="0"/>
                          </a:rPr>
                        </m:ctrlPr>
                      </m:dPr>
                      <m:e>
                        <m:sSup>
                          <m:sSupPr>
                            <m:ctrlPr>
                              <a:rPr lang="en-US" b="0" i="1" smtClean="0">
                                <a:latin typeface="Cambria Math" panose="02040503050406030204" pitchFamily="18" charset="0"/>
                                <a:cs typeface="Arial" charset="0"/>
                              </a:rPr>
                            </m:ctrlPr>
                          </m:sSupPr>
                          <m:e>
                            <m:r>
                              <a:rPr lang="en-US" b="1" i="0" smtClean="0">
                                <a:latin typeface="Cambria Math" panose="02040503050406030204" pitchFamily="18" charset="0"/>
                                <a:cs typeface="Arial" charset="0"/>
                              </a:rPr>
                              <m:t>𝐯</m:t>
                            </m:r>
                          </m:e>
                          <m:sup>
                            <m:r>
                              <a:rPr lang="en-US" b="0" i="1" smtClean="0">
                                <a:latin typeface="Cambria Math" panose="02040503050406030204" pitchFamily="18" charset="0"/>
                                <a:cs typeface="Arial" charset="0"/>
                              </a:rPr>
                              <m:t>(1)</m:t>
                            </m:r>
                          </m:sup>
                        </m:sSup>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1" i="0" smtClean="0">
                                <a:latin typeface="Cambria Math" panose="02040503050406030204" pitchFamily="18" charset="0"/>
                                <a:cs typeface="Arial" charset="0"/>
                              </a:rPr>
                              <m:t>𝐯</m:t>
                            </m:r>
                          </m:e>
                          <m:sup>
                            <m:r>
                              <a:rPr lang="en-US" b="0" i="1" smtClean="0">
                                <a:latin typeface="Cambria Math" panose="02040503050406030204" pitchFamily="18" charset="0"/>
                                <a:cs typeface="Arial" charset="0"/>
                              </a:rPr>
                              <m:t>(2)</m:t>
                            </m:r>
                          </m:sup>
                        </m:sSup>
                      </m:e>
                    </m:d>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𝑆𝑖𝑚</m:t>
                            </m:r>
                          </m:e>
                          <m:sub>
                            <m:r>
                              <a:rPr lang="en-US" b="0" i="1" smtClean="0">
                                <a:latin typeface="Cambria Math" panose="02040503050406030204" pitchFamily="18" charset="0"/>
                                <a:cs typeface="Arial" charset="0"/>
                              </a:rPr>
                              <m:t>1</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1" i="0" smtClean="0">
                                <a:latin typeface="Cambria Math" panose="02040503050406030204" pitchFamily="18" charset="0"/>
                                <a:cs typeface="Arial" charset="0"/>
                              </a:rPr>
                              <m:t>𝐯</m:t>
                            </m:r>
                          </m:e>
                          <m:sup>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1</m:t>
                                </m:r>
                              </m:e>
                            </m:d>
                          </m:sup>
                        </m:sSup>
                        <m:r>
                          <a:rPr lang="en-US" b="0" i="1" smtClean="0">
                            <a:latin typeface="Cambria Math" panose="02040503050406030204" pitchFamily="18" charset="0"/>
                            <a:cs typeface="Arial" charset="0"/>
                          </a:rPr>
                          <m:t>,  </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 </m:t>
                            </m:r>
                            <m:r>
                              <a:rPr lang="en-US" b="1" i="0" smtClean="0">
                                <a:latin typeface="Cambria Math" panose="02040503050406030204" pitchFamily="18" charset="0"/>
                                <a:cs typeface="Arial" charset="0"/>
                              </a:rPr>
                              <m:t>𝐯</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num>
                      <m:den>
                        <m:rad>
                          <m:radPr>
                            <m:degHide m:val="on"/>
                            <m:ctrlPr>
                              <a:rPr lang="en-US" b="0" i="1" smtClean="0">
                                <a:latin typeface="Cambria Math" panose="02040503050406030204" pitchFamily="18" charset="0"/>
                                <a:cs typeface="Arial" charset="0"/>
                              </a:rPr>
                            </m:ctrlPr>
                          </m:radPr>
                          <m:deg/>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𝑆𝑖𝑚</m:t>
                                </m:r>
                              </m:e>
                              <m:sub>
                                <m:r>
                                  <a:rPr lang="en-US" i="1">
                                    <a:latin typeface="Cambria Math" panose="02040503050406030204" pitchFamily="18" charset="0"/>
                                    <a:cs typeface="Arial" charset="0"/>
                                  </a:rPr>
                                  <m:t>1</m:t>
                                </m:r>
                              </m:sub>
                            </m:sSub>
                            <m:r>
                              <a:rPr lang="en-US" i="1">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r>
                                  <a:rPr lang="en-US" b="1">
                                    <a:latin typeface="Cambria Math" panose="02040503050406030204" pitchFamily="18" charset="0"/>
                                    <a:cs typeface="Arial" charset="0"/>
                                  </a:rPr>
                                  <m:t>𝐯</m:t>
                                </m:r>
                              </m:e>
                              <m:sup>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1</m:t>
                                    </m:r>
                                  </m:e>
                                </m:d>
                              </m:sup>
                            </m:sSup>
                            <m:r>
                              <a:rPr lang="en-US" i="1">
                                <a:latin typeface="Cambria Math" panose="02040503050406030204" pitchFamily="18" charset="0"/>
                                <a:cs typeface="Arial" charset="0"/>
                              </a:rPr>
                              <m:t>,  </m:t>
                            </m:r>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 </m:t>
                                </m:r>
                                <m:r>
                                  <a:rPr lang="en-US" b="1">
                                    <a:latin typeface="Cambria Math" panose="02040503050406030204" pitchFamily="18" charset="0"/>
                                    <a:cs typeface="Arial" charset="0"/>
                                  </a:rPr>
                                  <m:t>𝐯</m:t>
                                </m:r>
                              </m:e>
                              <m:sup>
                                <m:r>
                                  <a:rPr lang="en-US" i="1">
                                    <a:latin typeface="Cambria Math" panose="02040503050406030204" pitchFamily="18" charset="0"/>
                                    <a:cs typeface="Arial" charset="0"/>
                                  </a:rPr>
                                  <m:t>(</m:t>
                                </m:r>
                                <m:r>
                                  <a:rPr lang="en-US" b="0" i="1" smtClean="0">
                                    <a:latin typeface="Cambria Math" panose="02040503050406030204" pitchFamily="18" charset="0"/>
                                    <a:cs typeface="Arial" charset="0"/>
                                  </a:rPr>
                                  <m:t>1</m:t>
                                </m:r>
                                <m:r>
                                  <a:rPr lang="en-US" i="1">
                                    <a:latin typeface="Cambria Math" panose="02040503050406030204" pitchFamily="18" charset="0"/>
                                    <a:cs typeface="Arial" charset="0"/>
                                  </a:rPr>
                                  <m:t>)</m:t>
                                </m:r>
                              </m:sup>
                            </m:sSup>
                            <m:r>
                              <a:rPr lang="en-US" i="1">
                                <a:latin typeface="Cambria Math" panose="02040503050406030204" pitchFamily="18" charset="0"/>
                                <a:cs typeface="Arial" charset="0"/>
                              </a:rPr>
                              <m:t>)</m:t>
                            </m:r>
                          </m:e>
                        </m:rad>
                        <m:rad>
                          <m:radPr>
                            <m:degHide m:val="on"/>
                            <m:ctrlPr>
                              <a:rPr lang="en-US" b="0" i="1" smtClean="0">
                                <a:latin typeface="Cambria Math" panose="02040503050406030204" pitchFamily="18" charset="0"/>
                                <a:cs typeface="Arial" charset="0"/>
                              </a:rPr>
                            </m:ctrlPr>
                          </m:radPr>
                          <m:deg/>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𝑆𝑖𝑚</m:t>
                                </m:r>
                              </m:e>
                              <m:sub>
                                <m:r>
                                  <a:rPr lang="en-US" i="1">
                                    <a:latin typeface="Cambria Math" panose="02040503050406030204" pitchFamily="18" charset="0"/>
                                    <a:cs typeface="Arial" charset="0"/>
                                  </a:rPr>
                                  <m:t>1</m:t>
                                </m:r>
                              </m:sub>
                            </m:sSub>
                            <m:r>
                              <a:rPr lang="en-US" i="1">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r>
                                  <a:rPr lang="en-US" b="1">
                                    <a:latin typeface="Cambria Math" panose="02040503050406030204" pitchFamily="18" charset="0"/>
                                    <a:cs typeface="Arial" charset="0"/>
                                  </a:rPr>
                                  <m:t>𝐯</m:t>
                                </m:r>
                              </m:e>
                              <m:sup>
                                <m:d>
                                  <m:dPr>
                                    <m:ctrlPr>
                                      <a:rPr lang="en-US" i="1">
                                        <a:latin typeface="Cambria Math" panose="02040503050406030204" pitchFamily="18" charset="0"/>
                                        <a:cs typeface="Arial" charset="0"/>
                                      </a:rPr>
                                    </m:ctrlPr>
                                  </m:dPr>
                                  <m:e>
                                    <m:r>
                                      <a:rPr lang="en-US" b="0" i="1" smtClean="0">
                                        <a:latin typeface="Cambria Math" panose="02040503050406030204" pitchFamily="18" charset="0"/>
                                        <a:cs typeface="Arial" charset="0"/>
                                      </a:rPr>
                                      <m:t>2</m:t>
                                    </m:r>
                                  </m:e>
                                </m:d>
                              </m:sup>
                            </m:sSup>
                            <m:r>
                              <a:rPr lang="en-US" i="1">
                                <a:latin typeface="Cambria Math" panose="02040503050406030204" pitchFamily="18" charset="0"/>
                                <a:cs typeface="Arial" charset="0"/>
                              </a:rPr>
                              <m:t>,  </m:t>
                            </m:r>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 </m:t>
                                </m:r>
                                <m:r>
                                  <a:rPr lang="en-US" b="1">
                                    <a:latin typeface="Cambria Math" panose="02040503050406030204" pitchFamily="18" charset="0"/>
                                    <a:cs typeface="Arial" charset="0"/>
                                  </a:rPr>
                                  <m:t>𝐯</m:t>
                                </m:r>
                              </m:e>
                              <m:sup>
                                <m:r>
                                  <a:rPr lang="en-US" i="1">
                                    <a:latin typeface="Cambria Math" panose="02040503050406030204" pitchFamily="18" charset="0"/>
                                    <a:cs typeface="Arial" charset="0"/>
                                  </a:rPr>
                                  <m:t>(2)</m:t>
                                </m:r>
                              </m:sup>
                            </m:sSup>
                            <m:r>
                              <a:rPr lang="en-US" i="1">
                                <a:latin typeface="Cambria Math" panose="02040503050406030204" pitchFamily="18" charset="0"/>
                                <a:cs typeface="Arial" charset="0"/>
                              </a:rPr>
                              <m:t>)</m:t>
                            </m:r>
                          </m:e>
                        </m:rad>
                      </m:den>
                    </m:f>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Note </a:t>
                </a:r>
                <a14:m>
                  <m:oMath xmlns:m="http://schemas.openxmlformats.org/officeDocument/2006/math">
                    <m:r>
                      <a:rPr lang="en-US" sz="2000" b="0" i="1" smtClean="0">
                        <a:latin typeface="Cambria Math" panose="02040503050406030204" pitchFamily="18" charset="0"/>
                        <a:ea typeface="Arial" charset="0"/>
                        <a:cs typeface="Arial" charset="0"/>
                      </a:rPr>
                      <m:t>𝑆𝑖𝑚</m:t>
                    </m:r>
                    <m:d>
                      <m:dPr>
                        <m:ctrlPr>
                          <a:rPr lang="en-US" sz="2000" b="0" i="1" smtClean="0">
                            <a:latin typeface="Cambria Math" panose="02040503050406030204" pitchFamily="18" charset="0"/>
                            <a:ea typeface="Arial" charset="0"/>
                            <a:cs typeface="Arial" charset="0"/>
                          </a:rPr>
                        </m:ctrlPr>
                      </m:dPr>
                      <m:e>
                        <m:r>
                          <a:rPr lang="en-US" sz="2000" b="1" i="0" smtClean="0">
                            <a:latin typeface="Cambria Math" panose="02040503050406030204" pitchFamily="18" charset="0"/>
                            <a:ea typeface="Arial" charset="0"/>
                            <a:cs typeface="Arial" charset="0"/>
                          </a:rPr>
                          <m:t>𝐯</m:t>
                        </m:r>
                        <m:r>
                          <a:rPr lang="en-US" sz="2000" b="0" i="1" smtClean="0">
                            <a:latin typeface="Cambria Math" panose="02040503050406030204" pitchFamily="18" charset="0"/>
                            <a:ea typeface="Arial" charset="0"/>
                            <a:cs typeface="Arial" charset="0"/>
                          </a:rPr>
                          <m:t>, </m:t>
                        </m:r>
                        <m:r>
                          <a:rPr lang="en-US" sz="2000" b="1" i="0" smtClean="0">
                            <a:latin typeface="Cambria Math" panose="02040503050406030204" pitchFamily="18" charset="0"/>
                            <a:ea typeface="Arial" charset="0"/>
                            <a:cs typeface="Arial" charset="0"/>
                          </a:rPr>
                          <m:t>𝐯</m:t>
                        </m:r>
                      </m:e>
                    </m:d>
                    <m:r>
                      <a:rPr lang="en-US" sz="2000" b="0" i="1" smtClean="0">
                        <a:latin typeface="Cambria Math" panose="02040503050406030204" pitchFamily="18" charset="0"/>
                        <a:ea typeface="Arial" charset="0"/>
                        <a:cs typeface="Arial" charset="0"/>
                      </a:rPr>
                      <m:t>=1</m:t>
                    </m:r>
                  </m:oMath>
                </a14:m>
                <a:r>
                  <a:rPr lang="en-US" sz="2000" dirty="0">
                    <a:latin typeface="Arial" charset="0"/>
                    <a:ea typeface="Arial" charset="0"/>
                    <a:cs typeface="Arial" charset="0"/>
                  </a:rPr>
                  <a:t>.</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8212" y="2014538"/>
                <a:ext cx="10315575" cy="3855893"/>
              </a:xfrm>
              <a:blipFill>
                <a:blip r:embed="rId3"/>
                <a:stretch>
                  <a:fillRect l="-492" t="-131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dirty="0"/>
          </a:p>
        </p:txBody>
      </p:sp>
    </p:spTree>
    <p:extLst>
      <p:ext uri="{BB962C8B-B14F-4D97-AF65-F5344CB8AC3E}">
        <p14:creationId xmlns:p14="http://schemas.microsoft.com/office/powerpoint/2010/main" val="3358725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246169" cy="868362"/>
          </a:xfrm>
        </p:spPr>
        <p:txBody>
          <a:bodyPr anchor="ctr">
            <a:normAutofit/>
          </a:bodyPr>
          <a:lstStyle/>
          <a:p>
            <a:pPr algn="ctr"/>
            <a:r>
              <a:rPr lang="en-US" sz="4400" dirty="0">
                <a:latin typeface="Arial" panose="020B0604020202020204" pitchFamily="34" charset="0"/>
                <a:cs typeface="Arial" panose="020B0604020202020204" pitchFamily="34" charset="0"/>
              </a:rPr>
              <a:t>Clustering</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7506" y="1258784"/>
            <a:ext cx="11649694" cy="531347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very simple and efficient way to take n observations in a real vector space of dimension p and distribute them into k clusters uses the “k-means” algorithm.</a:t>
            </a:r>
          </a:p>
          <a:p>
            <a:pPr marL="342900" indent="-342900" algn="l">
              <a:buFont typeface="Arial" panose="020B0604020202020204" pitchFamily="34" charset="0"/>
              <a:buChar char="•"/>
            </a:pPr>
            <a:r>
              <a:rPr lang="en-US" sz="2000" dirty="0">
                <a:latin typeface="Arial" charset="0"/>
                <a:ea typeface="Arial" charset="0"/>
                <a:cs typeface="Arial" charset="0"/>
              </a:rPr>
              <a:t>In a cluster, each element of the cluster is closer to the cluster mean than the mean of another cluster. </a:t>
            </a:r>
          </a:p>
          <a:p>
            <a:pPr marL="342900" indent="-342900" algn="l">
              <a:buFont typeface="Arial" panose="020B0604020202020204" pitchFamily="34" charset="0"/>
              <a:buChar char="•"/>
            </a:pPr>
            <a:r>
              <a:rPr lang="en-US" sz="2000" dirty="0">
                <a:latin typeface="Arial" charset="0"/>
                <a:ea typeface="Arial" charset="0"/>
                <a:cs typeface="Arial" charset="0"/>
              </a:rPr>
              <a:t> Here is the the k-means algorithm for the observations </a:t>
            </a:r>
            <a:r>
              <a:rPr lang="en-US" sz="2000" b="1" dirty="0">
                <a:latin typeface="Arial" charset="0"/>
                <a:ea typeface="Arial" charset="0"/>
                <a:cs typeface="Arial" charset="0"/>
              </a:rPr>
              <a:t>x</a:t>
            </a:r>
            <a:r>
              <a:rPr lang="en-US" sz="2000" b="1" baseline="-25000" dirty="0">
                <a:latin typeface="Arial" charset="0"/>
                <a:ea typeface="Arial" charset="0"/>
                <a:cs typeface="Arial" charset="0"/>
              </a:rPr>
              <a:t>1</a:t>
            </a:r>
            <a:r>
              <a:rPr lang="en-US" sz="2000" dirty="0">
                <a:latin typeface="Arial" charset="0"/>
                <a:ea typeface="Arial" charset="0"/>
                <a:cs typeface="Arial" charset="0"/>
              </a:rPr>
              <a:t>, </a:t>
            </a:r>
            <a:r>
              <a:rPr lang="en-US" sz="2000" b="1" dirty="0">
                <a:latin typeface="Arial" charset="0"/>
                <a:ea typeface="Arial" charset="0"/>
                <a:cs typeface="Arial" charset="0"/>
              </a:rPr>
              <a:t>x</a:t>
            </a:r>
            <a:r>
              <a:rPr lang="en-US" sz="2000" b="1" baseline="-25000" dirty="0">
                <a:latin typeface="Arial" charset="0"/>
                <a:ea typeface="Arial" charset="0"/>
                <a:cs typeface="Arial" charset="0"/>
              </a:rPr>
              <a:t>2</a:t>
            </a:r>
            <a:r>
              <a:rPr lang="en-US" sz="2000" dirty="0">
                <a:latin typeface="Arial" charset="0"/>
                <a:ea typeface="Arial" charset="0"/>
                <a:cs typeface="Arial" charset="0"/>
              </a:rPr>
              <a:t>, …, </a:t>
            </a:r>
            <a:r>
              <a:rPr lang="en-US" sz="2000" b="1" dirty="0">
                <a:latin typeface="Arial" charset="0"/>
                <a:ea typeface="Arial" charset="0"/>
                <a:cs typeface="Arial" charset="0"/>
              </a:rPr>
              <a:t>x</a:t>
            </a:r>
            <a:r>
              <a:rPr lang="en-US" sz="2000" b="1" baseline="-25000" dirty="0">
                <a:latin typeface="Arial" charset="0"/>
                <a:ea typeface="Arial" charset="0"/>
                <a:cs typeface="Arial" charset="0"/>
              </a:rPr>
              <a:t>m</a:t>
            </a:r>
            <a:r>
              <a:rPr lang="en-US" sz="2000" dirty="0">
                <a:latin typeface="Arial" charset="0"/>
                <a:ea typeface="Arial" charset="0"/>
                <a:cs typeface="Arial" charset="0"/>
              </a:rPr>
              <a:t>.</a:t>
            </a:r>
          </a:p>
          <a:p>
            <a:pPr lvl="2" algn="l"/>
            <a:r>
              <a:rPr lang="en-US" dirty="0">
                <a:latin typeface="Arial" charset="0"/>
                <a:ea typeface="Arial" charset="0"/>
                <a:cs typeface="Arial" charset="0"/>
              </a:rPr>
              <a:t>Let the k-cluster centers be </a:t>
            </a:r>
            <a:r>
              <a:rPr lang="en-US" b="1" dirty="0">
                <a:latin typeface="Arial" charset="0"/>
                <a:ea typeface="Arial" charset="0"/>
                <a:cs typeface="Arial" charset="0"/>
              </a:rPr>
              <a:t>y</a:t>
            </a:r>
            <a:r>
              <a:rPr lang="en-US" b="1" baseline="-25000" dirty="0">
                <a:latin typeface="Arial" charset="0"/>
                <a:ea typeface="Arial" charset="0"/>
                <a:cs typeface="Arial" charset="0"/>
              </a:rPr>
              <a:t>1</a:t>
            </a:r>
            <a:r>
              <a:rPr lang="en-US" b="1" dirty="0">
                <a:latin typeface="Arial" charset="0"/>
                <a:ea typeface="Arial" charset="0"/>
                <a:cs typeface="Arial" charset="0"/>
              </a:rPr>
              <a:t>, y</a:t>
            </a:r>
            <a:r>
              <a:rPr lang="en-US" b="1" baseline="-25000" dirty="0">
                <a:latin typeface="Arial" charset="0"/>
                <a:ea typeface="Arial" charset="0"/>
                <a:cs typeface="Arial" charset="0"/>
              </a:rPr>
              <a:t>2</a:t>
            </a:r>
            <a:r>
              <a:rPr lang="en-US" b="1" dirty="0">
                <a:latin typeface="Arial" charset="0"/>
                <a:ea typeface="Arial" charset="0"/>
                <a:cs typeface="Arial" charset="0"/>
              </a:rPr>
              <a:t>,…, y</a:t>
            </a:r>
            <a:r>
              <a:rPr lang="en-US" b="1" baseline="-25000" dirty="0">
                <a:latin typeface="Arial" charset="0"/>
                <a:ea typeface="Arial" charset="0"/>
                <a:cs typeface="Arial" charset="0"/>
              </a:rPr>
              <a:t>k</a:t>
            </a:r>
            <a:r>
              <a:rPr lang="en-US" dirty="0">
                <a:latin typeface="Arial" charset="0"/>
                <a:ea typeface="Arial" charset="0"/>
                <a:cs typeface="Arial" charset="0"/>
              </a:rPr>
              <a:t>.</a:t>
            </a:r>
          </a:p>
          <a:p>
            <a:pPr lvl="2" algn="l"/>
            <a:r>
              <a:rPr lang="en-US" dirty="0">
                <a:latin typeface="Arial" charset="0"/>
                <a:ea typeface="Arial" charset="0"/>
                <a:cs typeface="Arial" charset="0"/>
              </a:rPr>
              <a:t>Initialization</a:t>
            </a:r>
          </a:p>
          <a:p>
            <a:pPr lvl="3" algn="l"/>
            <a:r>
              <a:rPr lang="en-US" sz="1800" dirty="0">
                <a:latin typeface="Arial" charset="0"/>
                <a:ea typeface="Arial" charset="0"/>
                <a:cs typeface="Arial" charset="0"/>
              </a:rPr>
              <a:t>Pick k of the original m points at random (the first k are fine) and assign them as cluster centers</a:t>
            </a:r>
          </a:p>
          <a:p>
            <a:pPr lvl="3" algn="l"/>
            <a:r>
              <a:rPr lang="en-US" sz="1800" dirty="0">
                <a:latin typeface="Arial" charset="0"/>
                <a:ea typeface="Arial" charset="0"/>
                <a:cs typeface="Arial" charset="0"/>
              </a:rPr>
              <a:t>Assign each each of the original points to a cluster based on the closest cluster center (old_cluster_assignment)</a:t>
            </a:r>
          </a:p>
          <a:p>
            <a:pPr lvl="2" algn="l"/>
            <a:r>
              <a:rPr lang="en-US" dirty="0">
                <a:latin typeface="Arial" charset="0"/>
                <a:ea typeface="Arial" charset="0"/>
                <a:cs typeface="Arial" charset="0"/>
              </a:rPr>
              <a:t>loop</a:t>
            </a:r>
          </a:p>
          <a:p>
            <a:pPr lvl="3" algn="l"/>
            <a:r>
              <a:rPr lang="en-US" sz="1800" dirty="0">
                <a:latin typeface="Arial" charset="0"/>
                <a:ea typeface="Arial" charset="0"/>
                <a:cs typeface="Arial" charset="0"/>
              </a:rPr>
              <a:t>Compute a new cluster centers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b="1" dirty="0">
                <a:latin typeface="Arial" charset="0"/>
                <a:ea typeface="Arial" charset="0"/>
                <a:cs typeface="Arial" charset="0"/>
              </a:rPr>
              <a:t>’</a:t>
            </a:r>
            <a:r>
              <a:rPr lang="en-US" sz="1800" b="1" baseline="-25000" dirty="0">
                <a:latin typeface="Arial" charset="0"/>
                <a:ea typeface="Arial" charset="0"/>
                <a:cs typeface="Arial" charset="0"/>
              </a:rPr>
              <a:t> </a:t>
            </a:r>
            <a:r>
              <a:rPr lang="en-US" sz="1800" dirty="0">
                <a:latin typeface="Arial" charset="0"/>
                <a:ea typeface="Arial" charset="0"/>
                <a:cs typeface="Arial" charset="0"/>
              </a:rPr>
              <a:t>based on old_cluster_assignment to clusters</a:t>
            </a:r>
          </a:p>
          <a:p>
            <a:pPr lvl="3" algn="l"/>
            <a:r>
              <a:rPr lang="en-US" sz="1800" dirty="0">
                <a:latin typeface="Arial" charset="0"/>
                <a:ea typeface="Arial" charset="0"/>
                <a:cs typeface="Arial" charset="0"/>
              </a:rPr>
              <a:t>Assign each original point to a cluster based on the new cluster (new_cluster_assignment)</a:t>
            </a:r>
          </a:p>
          <a:p>
            <a:pPr lvl="3" algn="l"/>
            <a:r>
              <a:rPr lang="en-US" sz="1800" dirty="0">
                <a:latin typeface="Arial" charset="0"/>
                <a:ea typeface="Arial" charset="0"/>
                <a:cs typeface="Arial" charset="0"/>
              </a:rPr>
              <a:t>If old_cluster_assignment is the same as new_cluster_assignment return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dirty="0">
                <a:latin typeface="Arial" charset="0"/>
                <a:ea typeface="Arial" charset="0"/>
                <a:cs typeface="Arial" charset="0"/>
              </a:rPr>
              <a:t>.</a:t>
            </a:r>
          </a:p>
          <a:p>
            <a:pPr lvl="3" algn="l"/>
            <a:r>
              <a:rPr lang="en-US" sz="1800" dirty="0">
                <a:latin typeface="Arial" charset="0"/>
                <a:ea typeface="Arial" charset="0"/>
                <a:cs typeface="Arial" charset="0"/>
              </a:rPr>
              <a:t>old_cluster_assignment </a:t>
            </a:r>
            <a:r>
              <a:rPr lang="en-US" sz="1800" dirty="0">
                <a:latin typeface="Arial" charset="0"/>
                <a:ea typeface="Arial" charset="0"/>
                <a:cs typeface="Arial" charset="0"/>
                <a:sym typeface="Wingdings" pitchFamily="2" charset="2"/>
              </a:rPr>
              <a:t> </a:t>
            </a:r>
            <a:r>
              <a:rPr lang="en-US" sz="1800" dirty="0">
                <a:latin typeface="Arial" charset="0"/>
                <a:ea typeface="Arial" charset="0"/>
                <a:cs typeface="Arial" charset="0"/>
              </a:rPr>
              <a:t>new_cluster_assignment and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b="1" dirty="0">
                <a:latin typeface="Arial" charset="0"/>
                <a:ea typeface="Arial" charset="0"/>
                <a:cs typeface="Arial" charset="0"/>
              </a:rPr>
              <a:t> </a:t>
            </a:r>
            <a:r>
              <a:rPr lang="en-US" sz="1800" dirty="0">
                <a:latin typeface="Arial" charset="0"/>
                <a:ea typeface="Arial" charset="0"/>
                <a:cs typeface="Arial" charset="0"/>
                <a:sym typeface="Wingdings" pitchFamily="2" charset="2"/>
              </a:rPr>
              <a:t></a:t>
            </a:r>
            <a:r>
              <a:rPr lang="en-US" sz="1800" b="1" dirty="0">
                <a:latin typeface="Arial" charset="0"/>
                <a:ea typeface="Arial" charset="0"/>
                <a:cs typeface="Arial" charset="0"/>
                <a:sym typeface="Wingdings" pitchFamily="2" charset="2"/>
              </a:rPr>
              <a:t>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b="1" dirty="0">
                <a:latin typeface="Arial" charset="0"/>
                <a:ea typeface="Arial" charset="0"/>
                <a:cs typeface="Arial" charset="0"/>
              </a:rPr>
              <a:t>’</a:t>
            </a:r>
          </a:p>
          <a:p>
            <a:pPr lvl="3" algn="l"/>
            <a:r>
              <a:rPr lang="en-US" sz="1800" dirty="0">
                <a:latin typeface="Arial" charset="0"/>
                <a:ea typeface="Arial" charset="0"/>
                <a:cs typeface="Arial" charset="0"/>
              </a:rPr>
              <a:t>loop</a:t>
            </a:r>
          </a:p>
          <a:p>
            <a:pPr marL="342900" indent="-342900" algn="l">
              <a:buFont typeface="Arial" panose="020B0604020202020204" pitchFamily="34" charset="0"/>
              <a:buChar char="•"/>
            </a:pPr>
            <a:r>
              <a:rPr lang="en-US" sz="2000" dirty="0">
                <a:latin typeface="Arial" charset="0"/>
                <a:ea typeface="Arial" charset="0"/>
                <a:cs typeface="Arial" charset="0"/>
              </a:rPr>
              <a:t>This converges quickly.</a:t>
            </a: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dirty="0"/>
          </a:p>
        </p:txBody>
      </p:sp>
    </p:spTree>
    <p:extLst>
      <p:ext uri="{BB962C8B-B14F-4D97-AF65-F5344CB8AC3E}">
        <p14:creationId xmlns:p14="http://schemas.microsoft.com/office/powerpoint/2010/main" val="258540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246169" cy="868362"/>
          </a:xfrm>
        </p:spPr>
        <p:txBody>
          <a:bodyPr anchor="ctr">
            <a:normAutofit/>
          </a:bodyPr>
          <a:lstStyle/>
          <a:p>
            <a:pPr algn="ctr"/>
            <a:r>
              <a:rPr lang="en-US" sz="4400" dirty="0">
                <a:latin typeface="Arial" panose="020B0604020202020204" pitchFamily="34" charset="0"/>
                <a:cs typeface="Arial" panose="020B0604020202020204" pitchFamily="34" charset="0"/>
              </a:rPr>
              <a:t>Clustering example</a:t>
            </a:r>
            <a:endParaRPr lang="en-US" sz="4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603" y="1330351"/>
                <a:ext cx="11582400" cy="49863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Input was generated with gaussian distribution around 5 centers in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[0,10]</m:t>
                        </m:r>
                      </m:e>
                      <m:sup>
                        <m:r>
                          <a:rPr lang="en-US" sz="2000" b="0" i="1" smtClean="0">
                            <a:latin typeface="Cambria Math" panose="02040503050406030204" pitchFamily="18" charset="0"/>
                            <a:cs typeface="Arial" charset="0"/>
                          </a:rPr>
                          <m:t>2</m:t>
                        </m:r>
                      </m:sup>
                    </m:sSup>
                    <m:r>
                      <a:rPr lang="en-US" sz="2000" b="0" i="0"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(1.998, 8.046)</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(1.904, 2.150)</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(5.496, 5.488)</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(7.036, 7.148)</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(8.351, 3.099)</a:t>
                </a:r>
              </a:p>
              <a:p>
                <a:pPr marL="342900" indent="-342900" algn="l">
                  <a:buFont typeface="Arial" panose="020B0604020202020204" pitchFamily="34" charset="0"/>
                  <a:buChar char="•"/>
                </a:pPr>
                <a:endParaRPr lang="en-US" sz="2000"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603" y="1330351"/>
                <a:ext cx="11582400" cy="4986338"/>
              </a:xfrm>
              <a:blipFill>
                <a:blip r:embed="rId3"/>
                <a:stretch>
                  <a:fillRect l="-329" t="-10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dirty="0"/>
          </a:p>
        </p:txBody>
      </p:sp>
      <p:pic>
        <p:nvPicPr>
          <p:cNvPr id="4" name="Picture 3">
            <a:extLst>
              <a:ext uri="{FF2B5EF4-FFF2-40B4-BE49-F238E27FC236}">
                <a16:creationId xmlns:a16="http://schemas.microsoft.com/office/drawing/2014/main" id="{46ADAA75-E6E7-674D-BE0E-5227F1F19FC1}"/>
              </a:ext>
            </a:extLst>
          </p:cNvPr>
          <p:cNvPicPr>
            <a:picLocks noChangeAspect="1"/>
          </p:cNvPicPr>
          <p:nvPr/>
        </p:nvPicPr>
        <p:blipFill>
          <a:blip r:embed="rId4"/>
          <a:stretch>
            <a:fillRect/>
          </a:stretch>
        </p:blipFill>
        <p:spPr>
          <a:xfrm>
            <a:off x="3292230" y="1849978"/>
            <a:ext cx="7387493" cy="4446612"/>
          </a:xfrm>
          <a:prstGeom prst="rect">
            <a:avLst/>
          </a:prstGeom>
        </p:spPr>
      </p:pic>
      <p:sp>
        <p:nvSpPr>
          <p:cNvPr id="6" name="TextBox 5">
            <a:extLst>
              <a:ext uri="{FF2B5EF4-FFF2-40B4-BE49-F238E27FC236}">
                <a16:creationId xmlns:a16="http://schemas.microsoft.com/office/drawing/2014/main" id="{1E173FA1-60BA-ED4B-B4FD-22A98FC2ACB0}"/>
              </a:ext>
            </a:extLst>
          </p:cNvPr>
          <p:cNvSpPr txBox="1"/>
          <p:nvPr/>
        </p:nvSpPr>
        <p:spPr>
          <a:xfrm>
            <a:off x="7204363" y="3823520"/>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8" name="TextBox 7">
            <a:extLst>
              <a:ext uri="{FF2B5EF4-FFF2-40B4-BE49-F238E27FC236}">
                <a16:creationId xmlns:a16="http://schemas.microsoft.com/office/drawing/2014/main" id="{B213D281-BC1F-0141-9471-C7AEB7FDC106}"/>
              </a:ext>
            </a:extLst>
          </p:cNvPr>
          <p:cNvSpPr txBox="1"/>
          <p:nvPr/>
        </p:nvSpPr>
        <p:spPr>
          <a:xfrm>
            <a:off x="8285018" y="3275111"/>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9" name="TextBox 8">
            <a:extLst>
              <a:ext uri="{FF2B5EF4-FFF2-40B4-BE49-F238E27FC236}">
                <a16:creationId xmlns:a16="http://schemas.microsoft.com/office/drawing/2014/main" id="{81B02D91-324C-494A-A410-B91CEE42F8C9}"/>
              </a:ext>
            </a:extLst>
          </p:cNvPr>
          <p:cNvSpPr txBox="1"/>
          <p:nvPr/>
        </p:nvSpPr>
        <p:spPr>
          <a:xfrm>
            <a:off x="9254836" y="4655127"/>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10" name="TextBox 9">
            <a:extLst>
              <a:ext uri="{FF2B5EF4-FFF2-40B4-BE49-F238E27FC236}">
                <a16:creationId xmlns:a16="http://schemas.microsoft.com/office/drawing/2014/main" id="{45857891-C81B-B245-8CC6-B7FF726C9534}"/>
              </a:ext>
            </a:extLst>
          </p:cNvPr>
          <p:cNvSpPr txBox="1"/>
          <p:nvPr/>
        </p:nvSpPr>
        <p:spPr>
          <a:xfrm>
            <a:off x="4724492" y="5081641"/>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11" name="TextBox 10">
            <a:extLst>
              <a:ext uri="{FF2B5EF4-FFF2-40B4-BE49-F238E27FC236}">
                <a16:creationId xmlns:a16="http://schemas.microsoft.com/office/drawing/2014/main" id="{86C3144D-0F5E-5B44-9224-18A55B84E729}"/>
              </a:ext>
            </a:extLst>
          </p:cNvPr>
          <p:cNvSpPr txBox="1"/>
          <p:nvPr/>
        </p:nvSpPr>
        <p:spPr>
          <a:xfrm>
            <a:off x="4779818" y="2867890"/>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326516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0752557" cy="868362"/>
          </a:xfrm>
        </p:spPr>
        <p:txBody>
          <a:bodyPr anchor="ctr">
            <a:normAutofit/>
          </a:bodyPr>
          <a:lstStyle/>
          <a:p>
            <a:pPr algn="ctr"/>
            <a:r>
              <a:rPr lang="en-US" sz="4400" dirty="0">
                <a:latin typeface="Arial" panose="020B0604020202020204" pitchFamily="34" charset="0"/>
                <a:cs typeface="Arial" panose="020B0604020202020204" pitchFamily="34" charset="0"/>
              </a:rPr>
              <a:t>Visualization</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66720" y="1923530"/>
            <a:ext cx="11277600" cy="4076614"/>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Often, just plotting the data, or some derived version of the data is instructive.</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Among the most common graphing and plotting methods are:</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Mathlab</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Excel</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Python graphing package like </a:t>
            </a:r>
            <a:r>
              <a:rPr lang="en-US" sz="2400" dirty="0">
                <a:solidFill>
                  <a:srgbClr val="0070C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this</a:t>
            </a:r>
            <a:r>
              <a:rPr lang="en-US" sz="2400" dirty="0">
                <a:latin typeface="Calibri" panose="020F0502020204030204" pitchFamily="34" charset="0"/>
                <a:ea typeface="Arial" charset="0"/>
                <a:cs typeface="Calibri" panose="020F0502020204030204" pitchFamily="34" charset="0"/>
              </a:rPr>
              <a:t> and </a:t>
            </a:r>
            <a:r>
              <a:rPr lang="en-US" sz="2400" dirty="0">
                <a:solidFill>
                  <a:srgbClr val="0070C0"/>
                </a:solidFill>
                <a:latin typeface="Calibri" panose="020F0502020204030204" pitchFamily="34" charset="0"/>
                <a:ea typeface="Arial" charset="0"/>
                <a:cs typeface="Calibri" panose="020F0502020204030204" pitchFamily="34" charset="0"/>
                <a:hlinkClick r:id="rId4">
                  <a:extLst>
                    <a:ext uri="{A12FA001-AC4F-418D-AE19-62706E023703}">
                      <ahyp:hlinkClr xmlns:ahyp="http://schemas.microsoft.com/office/drawing/2018/hyperlinkcolor" val="tx"/>
                    </a:ext>
                  </a:extLst>
                </a:hlinkClick>
              </a:rPr>
              <a:t>this</a:t>
            </a:r>
            <a:r>
              <a:rPr lang="en-US" sz="2400" dirty="0">
                <a:latin typeface="Calibri" panose="020F0502020204030204" pitchFamily="34" charset="0"/>
                <a:ea typeface="Arial" charset="0"/>
                <a:cs typeface="Calibri" panose="020F0502020204030204" pitchFamily="34" charset="0"/>
              </a:rPr>
              <a:t>.</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My daughter is an artist and could say a lot more.</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Not me.</a:t>
            </a:r>
          </a:p>
          <a:p>
            <a:pPr algn="l"/>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dirty="0"/>
          </a:p>
        </p:txBody>
      </p:sp>
    </p:spTree>
    <p:extLst>
      <p:ext uri="{BB962C8B-B14F-4D97-AF65-F5344CB8AC3E}">
        <p14:creationId xmlns:p14="http://schemas.microsoft.com/office/powerpoint/2010/main" val="2351711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403226"/>
            <a:ext cx="11305622" cy="868362"/>
          </a:xfrm>
        </p:spPr>
        <p:txBody>
          <a:bodyPr anchor="ctr">
            <a:noAutofit/>
          </a:bodyPr>
          <a:lstStyle/>
          <a:p>
            <a:pPr algn="ctr"/>
            <a:r>
              <a:rPr lang="en-US" sz="4800" dirty="0">
                <a:latin typeface="Arial" panose="020B0604020202020204" pitchFamily="34" charset="0"/>
                <a:cs typeface="Arial" panose="020B0604020202020204" pitchFamily="34" charset="0"/>
              </a:rPr>
              <a:t>Data mining and analysis, part 3, regression</a:t>
            </a:r>
          </a:p>
        </p:txBody>
      </p:sp>
      <p:sp>
        <p:nvSpPr>
          <p:cNvPr id="3" name="Content Placeholder 2"/>
          <p:cNvSpPr>
            <a:spLocks noGrp="1"/>
          </p:cNvSpPr>
          <p:nvPr>
            <p:ph idx="1"/>
          </p:nvPr>
        </p:nvSpPr>
        <p:spPr>
          <a:xfrm>
            <a:off x="837025" y="2401888"/>
            <a:ext cx="10698480" cy="3670666"/>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Regression and learning</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Least squares </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Gradient descent</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Examples</a:t>
            </a:r>
          </a:p>
          <a:p>
            <a:pPr marL="342900" indent="-342900" algn="l">
              <a:buFont typeface="Arial" charset="0"/>
              <a:buChar char="•"/>
            </a:pPr>
            <a:r>
              <a:rPr lang="en-US" dirty="0">
                <a:latin typeface="Calibri" panose="020F0502020204030204" pitchFamily="34" charset="0"/>
                <a:cs typeface="Calibri" panose="020F0502020204030204" pitchFamily="34" charset="0"/>
              </a:rPr>
              <a:t>Overfitting, underfitting and regularization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Training and validation: training set and test set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37269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99711"/>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Regression: learning functions</a:t>
            </a:r>
          </a:p>
        </p:txBody>
      </p:sp>
      <p:sp>
        <p:nvSpPr>
          <p:cNvPr id="3" name="Content Placeholder 2"/>
          <p:cNvSpPr>
            <a:spLocks noGrp="1"/>
          </p:cNvSpPr>
          <p:nvPr>
            <p:ph idx="1"/>
          </p:nvPr>
        </p:nvSpPr>
        <p:spPr>
          <a:xfrm>
            <a:off x="665018" y="2204256"/>
            <a:ext cx="10507074" cy="3991232"/>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The regression problem is to learn a function to predict the outcome of experiments based on observable features of a process (like words in a text).</a:t>
            </a:r>
          </a:p>
          <a:p>
            <a:pPr marL="342900" indent="-342900" algn="l">
              <a:buFont typeface="Arial" panose="020B0604020202020204" pitchFamily="34" charset="0"/>
              <a:buChar char="•"/>
            </a:pPr>
            <a:r>
              <a:rPr lang="en-US" dirty="0">
                <a:latin typeface="Arial" charset="0"/>
                <a:ea typeface="Arial" charset="0"/>
                <a:cs typeface="Arial" charset="0"/>
              </a:rPr>
              <a:t>We will develop three types of regression learning:</a:t>
            </a:r>
          </a:p>
          <a:p>
            <a:pPr marL="800100" lvl="1" indent="-342900" algn="l">
              <a:buFont typeface="Arial" panose="020B0604020202020204" pitchFamily="34" charset="0"/>
              <a:buChar char="•"/>
            </a:pPr>
            <a:r>
              <a:rPr lang="en-US" sz="2400" dirty="0">
                <a:latin typeface="Arial" charset="0"/>
                <a:ea typeface="Arial" charset="0"/>
                <a:cs typeface="Arial" charset="0"/>
              </a:rPr>
              <a:t>Linear regression</a:t>
            </a:r>
          </a:p>
          <a:p>
            <a:pPr marL="800100" lvl="1" indent="-342900" algn="l">
              <a:buFont typeface="Arial" panose="020B0604020202020204" pitchFamily="34" charset="0"/>
              <a:buChar char="•"/>
            </a:pPr>
            <a:r>
              <a:rPr lang="en-US" sz="2400" dirty="0">
                <a:latin typeface="Arial" charset="0"/>
                <a:ea typeface="Arial" charset="0"/>
                <a:cs typeface="Arial" charset="0"/>
              </a:rPr>
              <a:t>Logistic regression</a:t>
            </a:r>
          </a:p>
          <a:p>
            <a:pPr marL="800100" lvl="1" indent="-342900" algn="l">
              <a:buFont typeface="Arial" panose="020B0604020202020204" pitchFamily="34" charset="0"/>
              <a:buChar char="•"/>
            </a:pPr>
            <a:r>
              <a:rPr lang="en-US" sz="2400" dirty="0">
                <a:latin typeface="Arial" charset="0"/>
                <a:ea typeface="Arial" charset="0"/>
                <a:cs typeface="Arial" charset="0"/>
              </a:rPr>
              <a:t>Deep learning (later)</a:t>
            </a: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dirty="0"/>
          </a:p>
        </p:txBody>
      </p:sp>
    </p:spTree>
    <p:extLst>
      <p:ext uri="{BB962C8B-B14F-4D97-AF65-F5344CB8AC3E}">
        <p14:creationId xmlns:p14="http://schemas.microsoft.com/office/powerpoint/2010/main" val="3374089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Linear regression - least squares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75834" y="2040129"/>
                <a:ext cx="11496778" cy="459820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Let  X and Y be random variables and (x</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 (x</a:t>
                </a:r>
                <a:r>
                  <a:rPr lang="en-US" sz="2000" baseline="-25000" dirty="0">
                    <a:latin typeface="Arial" charset="0"/>
                    <a:ea typeface="Arial" charset="0"/>
                    <a:cs typeface="Arial" charset="0"/>
                  </a:rPr>
                  <a:t>m</a:t>
                </a:r>
                <a:r>
                  <a:rPr lang="en-US" sz="2000" dirty="0">
                    <a:latin typeface="Arial" charset="0"/>
                    <a:ea typeface="Arial" charset="0"/>
                    <a:cs typeface="Arial" charset="0"/>
                  </a:rPr>
                  <a:t> , y</a:t>
                </a:r>
                <a:r>
                  <a:rPr lang="en-US" sz="2000" baseline="-25000" dirty="0">
                    <a:latin typeface="Arial" charset="0"/>
                    <a:ea typeface="Arial" charset="0"/>
                    <a:cs typeface="Arial" charset="0"/>
                  </a:rPr>
                  <a:t>m</a:t>
                </a:r>
                <a:r>
                  <a:rPr lang="en-US" sz="2000" dirty="0">
                    <a:latin typeface="Arial" charset="0"/>
                    <a:ea typeface="Arial" charset="0"/>
                    <a:cs typeface="Arial" charset="0"/>
                  </a:rPr>
                  <a:t>) be observations of (X, Y). Our goal is to find a linear function y= h</a:t>
                </a:r>
                <a:r>
                  <a:rPr lang="en-US" sz="2000" b="1" baseline="-25000" dirty="0">
                    <a:latin typeface="Arial" charset="0"/>
                    <a:ea typeface="Arial" charset="0"/>
                    <a:cs typeface="Arial" charset="0"/>
                  </a:rPr>
                  <a:t>𝜃</a:t>
                </a:r>
                <a:r>
                  <a:rPr lang="en-US" sz="2000" dirty="0">
                    <a:latin typeface="Arial" charset="0"/>
                    <a:ea typeface="Arial" charset="0"/>
                    <a:cs typeface="Arial" charset="0"/>
                  </a:rPr>
                  <a:t>(x) = 𝜃</a:t>
                </a:r>
                <a:r>
                  <a:rPr lang="en-US" sz="2000" baseline="-25000" dirty="0">
                    <a:latin typeface="Arial" charset="0"/>
                    <a:ea typeface="Arial" charset="0"/>
                    <a:cs typeface="Arial" charset="0"/>
                  </a:rPr>
                  <a:t>1</a:t>
                </a:r>
                <a:r>
                  <a:rPr lang="en-US" sz="2000" dirty="0">
                    <a:latin typeface="Arial" charset="0"/>
                    <a:ea typeface="Arial" charset="0"/>
                    <a:cs typeface="Arial" charset="0"/>
                  </a:rPr>
                  <a:t>x + 𝜃</a:t>
                </a:r>
                <a:r>
                  <a:rPr lang="en-US" sz="2000" baseline="-25000" dirty="0">
                    <a:latin typeface="Arial" charset="0"/>
                    <a:ea typeface="Arial" charset="0"/>
                    <a:cs typeface="Arial" charset="0"/>
                  </a:rPr>
                  <a:t>0</a:t>
                </a:r>
                <a:r>
                  <a:rPr lang="en-US" sz="2000" dirty="0">
                    <a:latin typeface="Arial" charset="0"/>
                    <a:ea typeface="Arial" charset="0"/>
                    <a:cs typeface="Arial" charset="0"/>
                  </a:rPr>
                  <a:t> such that</a:t>
                </a:r>
                <a:r>
                  <a:rPr lang="en-US" sz="2000" dirty="0">
                    <a:latin typeface="Arial" panose="020B0604020202020204" pitchFamily="34" charset="0"/>
                    <a:cs typeface="Arial" panose="020B0604020202020204" pitchFamily="34" charset="0"/>
                  </a:rPr>
                  <a:t> 𝜀(</a:t>
                </a:r>
                <a:r>
                  <a:rPr lang="en-US" sz="2000" b="1" dirty="0">
                    <a:latin typeface="Arial" charset="0"/>
                    <a:ea typeface="Arial" charset="0"/>
                    <a:cs typeface="Arial" charset="0"/>
                  </a:rPr>
                  <a:t>𝜃</a:t>
                </a:r>
                <a:r>
                  <a:rPr lang="en-US" sz="2000" baseline="-25000" dirty="0">
                    <a:latin typeface="Arial" charset="0"/>
                    <a:ea typeface="Arial" charset="0"/>
                    <a:cs typeface="Arial" charset="0"/>
                  </a:rPr>
                  <a:t>,</a:t>
                </a:r>
                <a:r>
                  <a:rPr lang="en-US" sz="2000" dirty="0">
                    <a:latin typeface="Arial" panose="020B0604020202020204" pitchFamily="34" charset="0"/>
                    <a:cs typeface="Arial" panose="020B0604020202020204" pitchFamily="34" charset="0"/>
                  </a:rPr>
                  <a:t> X, Y)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𝑦</m:t>
                            </m:r>
                            <m:r>
                              <a:rPr lang="en-US" sz="2000" b="0" i="1" baseline="-25000"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m:rPr>
                                <m:nor/>
                              </m:rPr>
                              <a:rPr lang="en-US" sz="2000">
                                <a:latin typeface="Arial" charset="0"/>
                                <a:ea typeface="Arial" charset="0"/>
                                <a:cs typeface="Arial" charset="0"/>
                              </a:rPr>
                              <m:t>𝜃</m:t>
                            </m:r>
                            <m:r>
                              <a:rPr lang="en-US" sz="2000" b="0" i="1" baseline="-25000"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𝑥</m:t>
                            </m:r>
                            <m:r>
                              <a:rPr lang="en-US" sz="2000" b="0" i="1" baseline="-25000"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m:rPr>
                                <m:nor/>
                              </m:rPr>
                              <a:rPr lang="en-US" sz="2000">
                                <a:latin typeface="Arial" charset="0"/>
                                <a:ea typeface="Arial" charset="0"/>
                                <a:cs typeface="Arial" charset="0"/>
                              </a:rPr>
                              <m:t>𝜃</m:t>
                            </m:r>
                            <m:r>
                              <a:rPr lang="en-US" sz="2000" b="0" i="1" baseline="-25000" smtClean="0">
                                <a:latin typeface="Cambria Math" panose="02040503050406030204" pitchFamily="18" charset="0"/>
                                <a:cs typeface="Arial" charset="0"/>
                              </a:rPr>
                              <m:t>0</m:t>
                            </m:r>
                            <m:r>
                              <a:rPr lang="en-US" sz="2000" b="0" i="1" smtClean="0">
                                <a:latin typeface="Cambria Math" panose="02040503050406030204" pitchFamily="18" charset="0"/>
                                <a:cs typeface="Arial" charset="0"/>
                              </a:rPr>
                              <m:t>)</m:t>
                            </m:r>
                          </m:e>
                        </m:d>
                        <m:r>
                          <a:rPr lang="en-US" sz="2000" b="0" i="1" baseline="30000" smtClean="0">
                            <a:latin typeface="Cambria Math" panose="02040503050406030204" pitchFamily="18" charset="0"/>
                            <a:cs typeface="Arial" charset="0"/>
                          </a:rPr>
                          <m:t>2</m:t>
                        </m:r>
                      </m:e>
                    </m:nary>
                  </m:oMath>
                </a14:m>
                <a:r>
                  <a:rPr lang="en-US" sz="2000" dirty="0">
                    <a:latin typeface="Arial" charset="0"/>
                    <a:ea typeface="Arial" charset="0"/>
                    <a:cs typeface="Arial" charset="0"/>
                  </a:rPr>
                  <a:t> is minimum (the “least squares minimum”).  In other words, we want to “learn” </a:t>
                </a:r>
                <a14:m>
                  <m:oMath xmlns:m="http://schemas.openxmlformats.org/officeDocument/2006/math">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2</m:t>
                        </m:r>
                      </m:sub>
                    </m:sSub>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We can easily extend this to multi-variate feature sets </a:t>
                </a:r>
                <a:r>
                  <a:rPr lang="en-US" sz="2000" b="1" dirty="0">
                    <a:latin typeface="Arial" charset="0"/>
                    <a:ea typeface="Arial" charset="0"/>
                    <a:cs typeface="Arial" charset="0"/>
                  </a:rPr>
                  <a:t>x</a:t>
                </a:r>
                <a:r>
                  <a:rPr lang="en-US" sz="2000" dirty="0">
                    <a:latin typeface="Arial" charset="0"/>
                    <a:ea typeface="Arial" charset="0"/>
                    <a:cs typeface="Arial" charset="0"/>
                  </a:rPr>
                  <a:t> = (1, x</a:t>
                </a:r>
                <a:r>
                  <a:rPr lang="en-US" sz="2000" baseline="-25000" dirty="0">
                    <a:latin typeface="Arial" charset="0"/>
                    <a:ea typeface="Arial" charset="0"/>
                    <a:cs typeface="Arial" charset="0"/>
                  </a:rPr>
                  <a:t>1</a:t>
                </a:r>
                <a:r>
                  <a:rPr lang="en-US" sz="2000" dirty="0">
                    <a:latin typeface="Arial" charset="0"/>
                    <a:ea typeface="Arial" charset="0"/>
                    <a:cs typeface="Arial" charset="0"/>
                  </a:rPr>
                  <a:t>(k), x</a:t>
                </a:r>
                <a:r>
                  <a:rPr lang="en-US" sz="2000" baseline="-25000" dirty="0">
                    <a:latin typeface="Arial" charset="0"/>
                    <a:ea typeface="Arial" charset="0"/>
                    <a:cs typeface="Arial" charset="0"/>
                  </a:rPr>
                  <a:t>2</a:t>
                </a:r>
                <a:r>
                  <a:rPr lang="en-US" sz="2000" dirty="0">
                    <a:latin typeface="Arial" charset="0"/>
                    <a:ea typeface="Arial" charset="0"/>
                    <a:cs typeface="Arial" charset="0"/>
                  </a:rPr>
                  <a:t>(k) … x</a:t>
                </a:r>
                <a:r>
                  <a:rPr lang="en-US" sz="2000" baseline="-25000" dirty="0">
                    <a:latin typeface="Arial" charset="0"/>
                    <a:ea typeface="Arial" charset="0"/>
                    <a:cs typeface="Arial" charset="0"/>
                  </a:rPr>
                  <a:t>p</a:t>
                </a:r>
                <a:r>
                  <a:rPr lang="en-US" sz="2000" dirty="0">
                    <a:latin typeface="Arial" charset="0"/>
                    <a:ea typeface="Arial" charset="0"/>
                    <a:cs typeface="Arial" charset="0"/>
                  </a:rPr>
                  <a:t>(k)), a training set (</a:t>
                </a:r>
                <a:r>
                  <a:rPr lang="en-US" sz="2000" b="1" dirty="0">
                    <a:latin typeface="Arial" charset="0"/>
                    <a:ea typeface="Arial" charset="0"/>
                    <a:cs typeface="Arial" charset="0"/>
                  </a:rPr>
                  <a:t>x</a:t>
                </a:r>
                <a:r>
                  <a:rPr lang="en-US" sz="2000" dirty="0">
                    <a:latin typeface="Arial" charset="0"/>
                    <a:ea typeface="Arial" charset="0"/>
                    <a:cs typeface="Arial" charset="0"/>
                  </a:rPr>
                  <a:t>(k), y(k)), k = 1,2…,m and a set of parameters </a:t>
                </a:r>
                <a14:m>
                  <m:oMath xmlns:m="http://schemas.openxmlformats.org/officeDocument/2006/math">
                    <m:r>
                      <m:rPr>
                        <m:nor/>
                      </m:rPr>
                      <a:rPr lang="en-US" sz="2000" b="1">
                        <a:latin typeface="Arial" charset="0"/>
                        <a:ea typeface="Arial" charset="0"/>
                        <a:cs typeface="Arial" charset="0"/>
                      </a:rPr>
                      <m:t>𝜃</m:t>
                    </m:r>
                  </m:oMath>
                </a14:m>
                <a:r>
                  <a:rPr lang="en-US" sz="2000" dirty="0">
                    <a:latin typeface="Arial" charset="0"/>
                    <a:ea typeface="Arial" charset="0"/>
                    <a:cs typeface="Arial" charset="0"/>
                  </a:rPr>
                  <a:t>= (</a:t>
                </a:r>
                <a14:m>
                  <m:oMath xmlns:m="http://schemas.openxmlformats.org/officeDocument/2006/math">
                    <m:r>
                      <m:rPr>
                        <m:nor/>
                      </m:rPr>
                      <a:rPr lang="en-US" sz="2000">
                        <a:latin typeface="Arial" charset="0"/>
                        <a:ea typeface="Arial" charset="0"/>
                        <a:cs typeface="Arial" charset="0"/>
                      </a:rPr>
                      <m:t>𝜃</m:t>
                    </m:r>
                    <m:r>
                      <a:rPr lang="en-US" sz="2000" i="1" baseline="-25000">
                        <a:latin typeface="Cambria Math" panose="02040503050406030204" pitchFamily="18" charset="0"/>
                        <a:cs typeface="Arial" charset="0"/>
                      </a:rPr>
                      <m:t>0</m:t>
                    </m:r>
                  </m:oMath>
                </a14:m>
                <a:r>
                  <a:rPr lang="en-US" sz="2000" dirty="0">
                    <a:latin typeface="Arial" charset="0"/>
                    <a:ea typeface="Arial" charset="0"/>
                    <a:cs typeface="Arial" charset="0"/>
                  </a:rPr>
                  <a:t>, …, </a:t>
                </a:r>
                <a14:m>
                  <m:oMath xmlns:m="http://schemas.openxmlformats.org/officeDocument/2006/math">
                    <m:r>
                      <m:rPr>
                        <m:nor/>
                      </m:rPr>
                      <a:rPr lang="en-US" sz="2000">
                        <a:latin typeface="Arial" charset="0"/>
                        <a:ea typeface="Arial" charset="0"/>
                        <a:cs typeface="Arial" charset="0"/>
                      </a:rPr>
                      <m:t>𝜃</m:t>
                    </m:r>
                    <m:r>
                      <a:rPr lang="en-US" sz="2000" b="0" i="1" baseline="-25000" smtClean="0">
                        <a:latin typeface="Cambria Math" panose="02040503050406030204" pitchFamily="18" charset="0"/>
                        <a:ea typeface="Arial" charset="0"/>
                        <a:cs typeface="Arial" charset="0"/>
                      </a:rPr>
                      <m:t>𝑝</m:t>
                    </m:r>
                  </m:oMath>
                </a14:m>
                <a:r>
                  <a:rPr lang="en-US" sz="2000" dirty="0">
                    <a:latin typeface="Arial" charset="0"/>
                    <a:ea typeface="Arial" charset="0"/>
                    <a:cs typeface="Arial" charset="0"/>
                  </a:rPr>
                  <a:t>), where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1" i="1" smtClean="0">
                            <a:latin typeface="Cambria Math" panose="02040503050406030204" pitchFamily="18" charset="0"/>
                            <a:ea typeface="Cambria Math" panose="02040503050406030204" pitchFamily="18" charset="0"/>
                            <a:cs typeface="Arial" charset="0"/>
                          </a:rPr>
                          <m:t>𝜽</m:t>
                        </m:r>
                      </m:sub>
                    </m:sSub>
                    <m:d>
                      <m:dPr>
                        <m:ctrlPr>
                          <a:rPr lang="en-US" sz="2000" b="1" i="1" smtClean="0">
                            <a:latin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e>
                    </m:d>
                    <m:r>
                      <a:rPr lang="en-US" sz="2000" b="0" i="1" smtClean="0">
                        <a:latin typeface="Cambria Math" panose="02040503050406030204" pitchFamily="18"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𝑝</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𝑖</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e>
                    </m:nary>
                    <m:r>
                      <a:rPr lang="en-US" sz="2000" b="0" i="0" smtClean="0">
                        <a:latin typeface="Cambria Math" panose="02040503050406030204" pitchFamily="18" charset="0"/>
                        <a:cs typeface="Arial" charset="0"/>
                      </a:rPr>
                      <m:t>.</m:t>
                    </m:r>
                  </m:oMath>
                </a14:m>
                <a:r>
                  <a:rPr lang="en-US" sz="2000" dirty="0">
                    <a:latin typeface="Arial" panose="020B0604020202020204" pitchFamily="34" charset="0"/>
                    <a:cs typeface="Arial" panose="020B0604020202020204" pitchFamily="34" charset="0"/>
                  </a:rPr>
                  <a:t>  Again, we minimize 𝜀(</a:t>
                </a:r>
                <a:r>
                  <a:rPr lang="en-US" sz="2000" b="1" dirty="0">
                    <a:latin typeface="Arial" charset="0"/>
                    <a:ea typeface="Arial" charset="0"/>
                    <a:cs typeface="Arial" charset="0"/>
                  </a:rPr>
                  <a:t>𝜃</a:t>
                </a:r>
                <a:r>
                  <a:rPr lang="en-US" sz="2000" baseline="-25000" dirty="0">
                    <a:latin typeface="Arial" charset="0"/>
                    <a:ea typeface="Arial" charset="0"/>
                    <a:cs typeface="Arial" charset="0"/>
                  </a:rPr>
                  <a:t>,</a:t>
                </a:r>
                <a:r>
                  <a:rPr lang="en-US" sz="2000" dirty="0">
                    <a:latin typeface="Arial" panose="020B0604020202020204" pitchFamily="34" charset="0"/>
                    <a:cs typeface="Arial" panose="020B060402020202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baseline="30000">
                            <a:latin typeface="Cambria Math" panose="02040503050406030204" pitchFamily="18" charset="0"/>
                            <a:cs typeface="Arial" charset="0"/>
                          </a:rPr>
                          <m:t>2</m:t>
                        </m:r>
                      </m:e>
                    </m:nary>
                  </m:oMath>
                </a14:m>
                <a:r>
                  <a:rPr lang="en-US" sz="2000" dirty="0">
                    <a:latin typeface="Arial" charset="0"/>
                    <a:ea typeface="Arial" charset="0"/>
                    <a:cs typeface="Arial" charset="0"/>
                  </a:rPr>
                  <a:t>. </a:t>
                </a:r>
              </a:p>
              <a:p>
                <a:pPr marL="800100" lvl="1" indent="-342900" algn="l">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h</m:t>
                        </m:r>
                      </m:e>
                      <m:sub>
                        <m:r>
                          <a:rPr lang="en-US" b="1" i="1">
                            <a:latin typeface="Cambria Math" panose="02040503050406030204" pitchFamily="18" charset="0"/>
                            <a:ea typeface="Cambria Math" panose="02040503050406030204" pitchFamily="18" charset="0"/>
                            <a:cs typeface="Arial" charset="0"/>
                          </a:rPr>
                          <m:t>𝜽</m:t>
                        </m:r>
                      </m:sub>
                    </m:sSub>
                    <m:d>
                      <m:dPr>
                        <m:ctrlPr>
                          <a:rPr lang="en-US" b="1" i="1">
                            <a:latin typeface="Cambria Math" panose="02040503050406030204" pitchFamily="18" charset="0"/>
                            <a:cs typeface="Arial" charset="0"/>
                          </a:rPr>
                        </m:ctrlPr>
                      </m:dPr>
                      <m:e>
                        <m:r>
                          <a:rPr lang="en-US" b="1" i="1">
                            <a:latin typeface="Cambria Math" panose="02040503050406030204" pitchFamily="18" charset="0"/>
                            <a:cs typeface="Arial" charset="0"/>
                          </a:rPr>
                          <m:t>𝒙</m:t>
                        </m:r>
                      </m:e>
                    </m:d>
                    <m:r>
                      <a:rPr lang="en-US" b="1" i="1">
                        <a:latin typeface="Cambria Math" panose="02040503050406030204" pitchFamily="18" charset="0"/>
                        <a:cs typeface="Arial" charset="0"/>
                      </a:rPr>
                      <m:t> </m:t>
                    </m:r>
                  </m:oMath>
                </a14:m>
                <a:r>
                  <a:rPr lang="en-US" dirty="0">
                    <a:latin typeface="Arial" charset="0"/>
                    <a:ea typeface="Arial" charset="0"/>
                    <a:cs typeface="Arial" charset="0"/>
                  </a:rPr>
                  <a:t>is called the hypothesis and </a:t>
                </a:r>
                <a:r>
                  <a:rPr lang="en-US" b="1" dirty="0">
                    <a:latin typeface="Arial" charset="0"/>
                    <a:ea typeface="Arial" charset="0"/>
                    <a:cs typeface="Arial" charset="0"/>
                  </a:rPr>
                  <a:t>𝜃</a:t>
                </a:r>
                <a:r>
                  <a:rPr lang="en-US" dirty="0">
                    <a:latin typeface="Arial" charset="0"/>
                    <a:ea typeface="Arial" charset="0"/>
                    <a:cs typeface="Arial" charset="0"/>
                  </a:rPr>
                  <a:t> is the set of parameters we seek to learn.  We often employ the convention of making the first coordinate of </a:t>
                </a:r>
                <a:r>
                  <a:rPr lang="en-US" b="1" dirty="0">
                    <a:latin typeface="Arial" charset="0"/>
                    <a:ea typeface="Arial" charset="0"/>
                    <a:cs typeface="Arial" charset="0"/>
                  </a:rPr>
                  <a:t>x </a:t>
                </a:r>
                <a:r>
                  <a:rPr lang="en-US" dirty="0">
                    <a:latin typeface="Arial" charset="0"/>
                    <a:ea typeface="Arial" charset="0"/>
                    <a:cs typeface="Arial" charset="0"/>
                  </a:rPr>
                  <a:t>1 rather than a measured feature to avoid treating the constant differently.</a:t>
                </a:r>
              </a:p>
              <a:p>
                <a:pPr marL="800100" lvl="1" indent="-342900" algn="l">
                  <a:spcBef>
                    <a:spcPts val="0"/>
                  </a:spcBef>
                  <a:buFont typeface="Arial" charset="0"/>
                  <a:buChar char="•"/>
                </a:pPr>
                <a:r>
                  <a:rPr lang="en-US" dirty="0">
                    <a:latin typeface="Arial" charset="0"/>
                    <a:ea typeface="Arial" charset="0"/>
                    <a:cs typeface="Arial" charset="0"/>
                  </a:rPr>
                  <a:t>There is a closed form expression for obtaining the parameters, </a:t>
                </a:r>
                <a:r>
                  <a:rPr lang="en-US" b="1" dirty="0">
                    <a:latin typeface="Arial" charset="0"/>
                    <a:ea typeface="Arial" charset="0"/>
                    <a:cs typeface="Arial" charset="0"/>
                  </a:rPr>
                  <a:t>𝜃.</a:t>
                </a:r>
                <a:r>
                  <a:rPr lang="en-US" dirty="0">
                    <a:latin typeface="Arial" charset="0"/>
                    <a:ea typeface="Arial" charset="0"/>
                    <a:cs typeface="Arial" charset="0"/>
                  </a:rPr>
                  <a:t> We can minimize </a:t>
                </a:r>
                <a:r>
                  <a:rPr lang="en-US" dirty="0">
                    <a:latin typeface="Arial" panose="020B0604020202020204" pitchFamily="34" charset="0"/>
                    <a:cs typeface="Arial" panose="020B0604020202020204" pitchFamily="34" charset="0"/>
                  </a:rPr>
                  <a:t>𝜀(</a:t>
                </a:r>
                <a:r>
                  <a:rPr lang="en-US" b="1" dirty="0">
                    <a:latin typeface="Arial" charset="0"/>
                    <a:ea typeface="Arial" charset="0"/>
                    <a:cs typeface="Arial" charset="0"/>
                  </a:rPr>
                  <a:t>𝜃</a:t>
                </a:r>
                <a:r>
                  <a:rPr lang="en-US" baseline="-25000" dirty="0">
                    <a:latin typeface="Arial" charset="0"/>
                    <a:ea typeface="Arial" charset="0"/>
                    <a:cs typeface="Arial" charset="0"/>
                  </a:rPr>
                  <a:t>,</a:t>
                </a:r>
                <a:r>
                  <a:rPr lang="en-US" dirty="0">
                    <a:latin typeface="Arial" panose="020B0604020202020204" pitchFamily="34" charset="0"/>
                    <a:cs typeface="Arial" panose="020B0604020202020204" pitchFamily="34" charset="0"/>
                  </a:rPr>
                  <a:t> X, Y) </a:t>
                </a:r>
                <a:r>
                  <a:rPr lang="en-US" dirty="0">
                    <a:latin typeface="Arial" charset="0"/>
                    <a:ea typeface="Arial" charset="0"/>
                    <a:cs typeface="Arial" charset="0"/>
                  </a:rPr>
                  <a:t>by letting M</a:t>
                </a:r>
                <a:r>
                  <a:rPr lang="en-US" baseline="-25000" dirty="0">
                    <a:latin typeface="Arial" charset="0"/>
                    <a:ea typeface="Arial" charset="0"/>
                    <a:cs typeface="Arial" charset="0"/>
                  </a:rPr>
                  <a:t>X</a:t>
                </a:r>
                <a:r>
                  <a:rPr lang="en-US" dirty="0">
                    <a:latin typeface="Arial" charset="0"/>
                    <a:ea typeface="Arial" charset="0"/>
                    <a:cs typeface="Arial" charset="0"/>
                  </a:rPr>
                  <a:t>= (-</a:t>
                </a:r>
                <a:r>
                  <a:rPr lang="en-US" b="1" dirty="0">
                    <a:latin typeface="Arial" charset="0"/>
                    <a:ea typeface="Arial" charset="0"/>
                    <a:cs typeface="Arial" charset="0"/>
                  </a:rPr>
                  <a:t>x</a:t>
                </a:r>
                <a:r>
                  <a:rPr lang="en-US" dirty="0">
                    <a:latin typeface="Arial" charset="0"/>
                    <a:ea typeface="Arial" charset="0"/>
                    <a:cs typeface="Arial" charset="0"/>
                  </a:rPr>
                  <a:t>(1)</a:t>
                </a:r>
                <a:r>
                  <a:rPr lang="en-US" baseline="30000" dirty="0">
                    <a:latin typeface="Arial" charset="0"/>
                    <a:ea typeface="Arial" charset="0"/>
                    <a:cs typeface="Arial" charset="0"/>
                  </a:rPr>
                  <a:t>T</a:t>
                </a:r>
                <a:r>
                  <a:rPr lang="en-US" dirty="0">
                    <a:latin typeface="Arial" charset="0"/>
                    <a:ea typeface="Arial" charset="0"/>
                    <a:cs typeface="Arial" charset="0"/>
                  </a:rPr>
                  <a:t>, -</a:t>
                </a:r>
                <a:r>
                  <a:rPr lang="en-US" b="1" dirty="0">
                    <a:latin typeface="Arial" charset="0"/>
                    <a:ea typeface="Arial" charset="0"/>
                    <a:cs typeface="Arial" charset="0"/>
                  </a:rPr>
                  <a:t>x</a:t>
                </a:r>
                <a:r>
                  <a:rPr lang="en-US" dirty="0">
                    <a:latin typeface="Arial" charset="0"/>
                    <a:ea typeface="Arial" charset="0"/>
                    <a:cs typeface="Arial" charset="0"/>
                  </a:rPr>
                  <a:t>(2)</a:t>
                </a:r>
                <a:r>
                  <a:rPr lang="en-US" baseline="30000" dirty="0">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x</a:t>
                </a:r>
                <a:r>
                  <a:rPr lang="en-US" dirty="0">
                    <a:latin typeface="Arial" charset="0"/>
                    <a:ea typeface="Arial" charset="0"/>
                    <a:cs typeface="Arial" charset="0"/>
                  </a:rPr>
                  <a:t>(m)</a:t>
                </a:r>
                <a:r>
                  <a:rPr lang="en-US" baseline="30000" dirty="0">
                    <a:latin typeface="Arial" charset="0"/>
                    <a:ea typeface="Arial" charset="0"/>
                    <a:cs typeface="Arial" charset="0"/>
                  </a:rPr>
                  <a:t>T</a:t>
                </a:r>
                <a:r>
                  <a:rPr lang="en-US" dirty="0">
                    <a:latin typeface="Arial" charset="0"/>
                    <a:ea typeface="Arial" charset="0"/>
                    <a:cs typeface="Arial" charset="0"/>
                  </a:rPr>
                  <a:t>)</a:t>
                </a:r>
                <a:r>
                  <a:rPr lang="en-US" baseline="30000" dirty="0">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y</a:t>
                </a:r>
                <a:r>
                  <a:rPr lang="en-US" dirty="0">
                    <a:latin typeface="Arial" charset="0"/>
                    <a:ea typeface="Arial" charset="0"/>
                    <a:cs typeface="Arial" charset="0"/>
                  </a:rPr>
                  <a:t>= (y(1), y(2), …, y(m))</a:t>
                </a:r>
                <a:r>
                  <a:rPr lang="en-US" baseline="30000" dirty="0">
                    <a:latin typeface="Arial" charset="0"/>
                    <a:ea typeface="Arial" charset="0"/>
                    <a:cs typeface="Arial" charset="0"/>
                  </a:rPr>
                  <a:t>T</a:t>
                </a:r>
                <a:r>
                  <a:rPr lang="en-US" dirty="0">
                    <a:latin typeface="Arial" charset="0"/>
                    <a:ea typeface="Arial" charset="0"/>
                    <a:cs typeface="Arial" charset="0"/>
                  </a:rPr>
                  <a:t> and setting </a:t>
                </a:r>
                <a:r>
                  <a:rPr lang="en-US" b="1" dirty="0">
                    <a:latin typeface="Arial" panose="020B0604020202020204" pitchFamily="34" charset="0"/>
                    <a:cs typeface="Arial" panose="020B0604020202020204" pitchFamily="34" charset="0"/>
                  </a:rPr>
                  <a:t>𝜃</a:t>
                </a:r>
                <a:r>
                  <a:rPr lang="en-US" dirty="0">
                    <a:latin typeface="Arial" panose="020B0604020202020204" pitchFamily="34" charset="0"/>
                    <a:cs typeface="Arial" panose="020B0604020202020204" pitchFamily="34" charset="0"/>
                  </a:rPr>
                  <a:t> </a:t>
                </a:r>
                <a:r>
                  <a:rPr lang="en-US" dirty="0">
                    <a:latin typeface="Arial" charset="0"/>
                    <a:ea typeface="Arial" charset="0"/>
                    <a:cs typeface="Arial" charset="0"/>
                  </a:rPr>
                  <a:t>= (M</a:t>
                </a:r>
                <a:r>
                  <a:rPr lang="en-US" baseline="-25000" dirty="0">
                    <a:latin typeface="Arial" charset="0"/>
                    <a:ea typeface="Arial" charset="0"/>
                    <a:cs typeface="Arial" charset="0"/>
                  </a:rPr>
                  <a:t>X</a:t>
                </a:r>
                <a:r>
                  <a:rPr lang="en-US" dirty="0">
                    <a:latin typeface="Arial" charset="0"/>
                    <a:ea typeface="Arial" charset="0"/>
                    <a:cs typeface="Arial" charset="0"/>
                  </a:rPr>
                  <a:t>M</a:t>
                </a:r>
                <a:r>
                  <a:rPr lang="en-US" baseline="-25000" dirty="0">
                    <a:latin typeface="Arial" charset="0"/>
                    <a:ea typeface="Arial" charset="0"/>
                    <a:cs typeface="Arial" charset="0"/>
                  </a:rPr>
                  <a:t>X</a:t>
                </a:r>
                <a:r>
                  <a:rPr lang="en-US" baseline="30000" dirty="0">
                    <a:latin typeface="Arial" charset="0"/>
                    <a:ea typeface="Arial" charset="0"/>
                    <a:cs typeface="Arial" charset="0"/>
                  </a:rPr>
                  <a:t>T</a:t>
                </a:r>
                <a:r>
                  <a:rPr lang="en-US" dirty="0">
                    <a:latin typeface="Arial" charset="0"/>
                    <a:ea typeface="Arial" charset="0"/>
                    <a:cs typeface="Arial" charset="0"/>
                  </a:rPr>
                  <a:t>)</a:t>
                </a:r>
                <a:r>
                  <a:rPr lang="en-US" baseline="30000" dirty="0">
                    <a:latin typeface="Arial" charset="0"/>
                    <a:ea typeface="Arial" charset="0"/>
                    <a:cs typeface="Arial" charset="0"/>
                  </a:rPr>
                  <a:t>-1</a:t>
                </a:r>
                <a:r>
                  <a:rPr lang="en-US" dirty="0">
                    <a:latin typeface="Arial" charset="0"/>
                    <a:ea typeface="Arial" charset="0"/>
                    <a:cs typeface="Arial" charset="0"/>
                  </a:rPr>
                  <a:t>M</a:t>
                </a:r>
                <a:r>
                  <a:rPr lang="en-US" baseline="-25000" dirty="0">
                    <a:latin typeface="Arial" charset="0"/>
                    <a:ea typeface="Arial" charset="0"/>
                    <a:cs typeface="Arial" charset="0"/>
                  </a:rPr>
                  <a:t>X</a:t>
                </a:r>
                <a:r>
                  <a:rPr lang="en-US" b="1" dirty="0">
                    <a:latin typeface="Arial" charset="0"/>
                    <a:ea typeface="Arial" charset="0"/>
                    <a:cs typeface="Arial" charset="0"/>
                  </a:rPr>
                  <a:t>y</a:t>
                </a:r>
                <a:r>
                  <a:rPr lang="en-US" dirty="0">
                    <a:latin typeface="Arial" charset="0"/>
                    <a:ea typeface="Arial" charset="0"/>
                    <a:cs typeface="Arial" charset="0"/>
                  </a:rPr>
                  <a:t>, provided M</a:t>
                </a:r>
                <a:r>
                  <a:rPr lang="en-US" baseline="-25000" dirty="0">
                    <a:latin typeface="Arial" charset="0"/>
                    <a:ea typeface="Arial" charset="0"/>
                    <a:cs typeface="Arial" charset="0"/>
                  </a:rPr>
                  <a:t>X</a:t>
                </a:r>
                <a:r>
                  <a:rPr lang="en-US" dirty="0">
                    <a:latin typeface="Arial" charset="0"/>
                    <a:ea typeface="Arial" charset="0"/>
                    <a:cs typeface="Arial" charset="0"/>
                  </a:rPr>
                  <a:t>M</a:t>
                </a:r>
                <a:r>
                  <a:rPr lang="en-US" baseline="-25000" dirty="0">
                    <a:latin typeface="Arial" charset="0"/>
                    <a:ea typeface="Arial" charset="0"/>
                    <a:cs typeface="Arial" charset="0"/>
                  </a:rPr>
                  <a:t>X</a:t>
                </a:r>
                <a:r>
                  <a:rPr lang="en-US" baseline="30000" dirty="0">
                    <a:latin typeface="Arial" charset="0"/>
                    <a:ea typeface="Arial" charset="0"/>
                    <a:cs typeface="Arial" charset="0"/>
                  </a:rPr>
                  <a:t>T </a:t>
                </a:r>
                <a:r>
                  <a:rPr lang="en-US" dirty="0">
                    <a:latin typeface="Arial" charset="0"/>
                    <a:ea typeface="Arial" charset="0"/>
                    <a:cs typeface="Arial" charset="0"/>
                  </a:rPr>
                  <a:t>is invertible.</a:t>
                </a:r>
              </a:p>
              <a:p>
                <a:pPr marL="800100" lvl="1" indent="-342900" algn="l">
                  <a:spcBef>
                    <a:spcPts val="0"/>
                  </a:spcBef>
                  <a:buFont typeface="Arial" charset="0"/>
                  <a:buChar char="•"/>
                </a:pPr>
                <a:r>
                  <a:rPr lang="en-US" dirty="0">
                    <a:latin typeface="Arial" charset="0"/>
                    <a:ea typeface="Arial" charset="0"/>
                    <a:cs typeface="Arial" charset="0"/>
                  </a:rPr>
                  <a:t>We can also find </a:t>
                </a:r>
                <a:r>
                  <a:rPr lang="en-US" b="1" dirty="0">
                    <a:latin typeface="Arial" panose="020B0604020202020204" pitchFamily="34" charset="0"/>
                    <a:cs typeface="Arial" panose="020B0604020202020204" pitchFamily="34" charset="0"/>
                  </a:rPr>
                  <a:t>𝜃</a:t>
                </a:r>
                <a:r>
                  <a:rPr lang="en-US" dirty="0">
                    <a:latin typeface="Arial" charset="0"/>
                    <a:ea typeface="Arial" charset="0"/>
                    <a:cs typeface="Arial" charset="0"/>
                  </a:rPr>
                  <a:t> using gradient descent.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75834" y="2040129"/>
                <a:ext cx="11496778" cy="4598208"/>
              </a:xfrm>
              <a:blipFill>
                <a:blip r:embed="rId3"/>
                <a:stretch>
                  <a:fillRect l="-442" t="-4959" r="-9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dirty="0"/>
          </a:p>
        </p:txBody>
      </p:sp>
    </p:spTree>
    <p:extLst>
      <p:ext uri="{BB962C8B-B14F-4D97-AF65-F5344CB8AC3E}">
        <p14:creationId xmlns:p14="http://schemas.microsoft.com/office/powerpoint/2010/main" val="2707592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Gradient descent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26719" y="1385888"/>
                <a:ext cx="11011766" cy="5329553"/>
              </a:xfrm>
            </p:spPr>
            <p:txBody>
              <a:bodyPr>
                <a:noAutofit/>
              </a:bodyPr>
              <a:lstStyle/>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Again, we want to learn the parameters </a:t>
                </a:r>
                <a:r>
                  <a:rPr lang="en-US" sz="2000" b="1" dirty="0">
                    <a:latin typeface="Calibri" panose="020F0502020204030204" pitchFamily="34" charset="0"/>
                    <a:ea typeface="Arial" charset="0"/>
                    <a:cs typeface="Calibri" panose="020F0502020204030204" pitchFamily="34" charset="0"/>
                  </a:rPr>
                  <a:t>𝜃, </a:t>
                </a:r>
                <a:r>
                  <a:rPr lang="en-US" sz="2000" dirty="0">
                    <a:latin typeface="Calibri" panose="020F0502020204030204" pitchFamily="34" charset="0"/>
                    <a:ea typeface="Arial" charset="0"/>
                    <a:cs typeface="Calibri" panose="020F0502020204030204" pitchFamily="34" charset="0"/>
                  </a:rPr>
                  <a:t>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a:t>
                </a:r>
                <a:r>
                  <a:rPr lang="en-US" sz="2000" b="1" dirty="0">
                    <a:latin typeface="Calibri" panose="020F0502020204030204" pitchFamily="34" charset="0"/>
                    <a:ea typeface="Arial" charset="0"/>
                    <a:cs typeface="Calibri" panose="020F0502020204030204" pitchFamily="34" charset="0"/>
                  </a:rPr>
                  <a:t>𝜃</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given m observations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1, …, m.</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Put 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𝑚</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h</m:t>
                        </m:r>
                        <m:r>
                          <a:rPr lang="en-US" sz="2000" b="1" i="1" baseline="-25000" smtClean="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r>
                          <a:rPr lang="en-US" sz="2000" b="0" i="1" baseline="30000" smtClean="0">
                            <a:latin typeface="Cambria Math" panose="02040503050406030204" pitchFamily="18" charset="0"/>
                            <a:ea typeface="Cambria Math" panose="02040503050406030204" pitchFamily="18" charset="0"/>
                            <a:cs typeface="Arial" charset="0"/>
                          </a:rPr>
                          <m:t>2</m:t>
                        </m:r>
                      </m:e>
                    </m:nary>
                    <m:r>
                      <a:rPr lang="en-US" sz="2000" b="0" i="1" baseline="30000" smtClean="0">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To minimize J, from calculus, we learned to put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𝜕𝜃</m:t>
                        </m:r>
                        <m:r>
                          <a:rPr lang="en-US" sz="2000" b="0" i="1" baseline="-25000" smtClean="0">
                            <a:latin typeface="Cambria Math" panose="02040503050406030204" pitchFamily="18" charset="0"/>
                            <a:ea typeface="Cambria Math" panose="02040503050406030204" pitchFamily="18" charset="0"/>
                            <a:cs typeface="Arial" charset="0"/>
                          </a:rPr>
                          <m:t>𝑖</m:t>
                        </m:r>
                      </m:den>
                    </m:f>
                  </m:oMath>
                </a14:m>
                <a:r>
                  <a:rPr lang="en-US" sz="2000" dirty="0">
                    <a:latin typeface="Calibri" panose="020F0502020204030204" pitchFamily="34" charset="0"/>
                    <a:ea typeface="Arial" charset="0"/>
                    <a:cs typeface="Calibri" panose="020F0502020204030204" pitchFamily="34" charset="0"/>
                  </a:rPr>
                  <a:t>= 0, giving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ea typeface="Cambria Math" panose="02040503050406030204" pitchFamily="18" charset="0"/>
                                <a:cs typeface="Arial" charset="0"/>
                              </a:rPr>
                              <m:t>𝑗</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𝑚</m:t>
                        </m:r>
                      </m:den>
                    </m:f>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m:rPr>
                            <m:nor/>
                          </m:rPr>
                          <a:rPr lang="en-US" sz="2000">
                            <a:latin typeface="Calibri" panose="020F0502020204030204" pitchFamily="34" charset="0"/>
                            <a:ea typeface="Arial" charset="0"/>
                            <a:cs typeface="Calibri" panose="020F0502020204030204" pitchFamily="34"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r>
                          <m:rPr>
                            <m:nor/>
                          </m:rPr>
                          <a:rPr lang="en-US" sz="2000">
                            <a:latin typeface="Calibri" panose="020F0502020204030204" pitchFamily="34" charset="0"/>
                            <a:ea typeface="Arial" charset="0"/>
                            <a:cs typeface="Calibri" panose="020F0502020204030204" pitchFamily="34" charset="0"/>
                          </a:rPr>
                          <m:t>(</m:t>
                        </m:r>
                        <m:sSub>
                          <m:sSubPr>
                            <m:ctrlPr>
                              <a:rPr lang="en-US" sz="2000" b="1"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𝒙</m:t>
                            </m:r>
                          </m:e>
                          <m:sub>
                            <m:r>
                              <a:rPr lang="en-US" sz="2000" b="1" i="1" smtClean="0">
                                <a:latin typeface="Cambria Math" panose="02040503050406030204" pitchFamily="18" charset="0"/>
                                <a:cs typeface="Arial" charset="0"/>
                              </a:rPr>
                              <m:t>𝒊</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𝑖</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𝒙</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e>
                          <m:sub>
                            <m:r>
                              <a:rPr lang="en-US" sz="2000" b="0" i="1" smtClean="0">
                                <a:latin typeface="Cambria Math" panose="02040503050406030204" pitchFamily="18" charset="0"/>
                                <a:cs typeface="Arial" charset="0"/>
                              </a:rPr>
                              <m:t>𝑗</m:t>
                            </m:r>
                          </m:sub>
                        </m:sSub>
                      </m:e>
                    </m:nary>
                  </m:oMath>
                </a14:m>
                <a:r>
                  <a:rPr lang="en-US" sz="2000" dirty="0">
                    <a:latin typeface="Calibri" panose="020F0502020204030204" pitchFamily="34" charset="0"/>
                    <a:ea typeface="Arial" charset="0"/>
                    <a:cs typeface="Calibri" panose="020F0502020204030204" pitchFamily="34" charset="0"/>
                  </a:rPr>
                  <a:t>= 0.  For </a:t>
                </a:r>
                <a14:m>
                  <m:oMath xmlns:m="http://schemas.openxmlformats.org/officeDocument/2006/math">
                    <m:r>
                      <m:rPr>
                        <m:sty m:val="p"/>
                      </m:rPr>
                      <a:rPr lang="el-GR" sz="2000" b="0" i="1" smtClean="0">
                        <a:latin typeface="Cambria Math" panose="02040503050406030204" pitchFamily="18" charset="0"/>
                        <a:ea typeface="Cambria Math" panose="02040503050406030204" pitchFamily="18" charset="0"/>
                        <a:cs typeface="Arial" charset="0"/>
                      </a:rPr>
                      <m:t>θ</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the closed form solution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e>
                        </m:nary>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nary>
                      </m:den>
                    </m:f>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𝑎𝑣</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0"/>
                  </a:spcBef>
                  <a:buFont typeface="Arial" charset="0"/>
                  <a:buChar char="•"/>
                </a:pPr>
                <a:r>
                  <a:rPr lang="en-US" sz="2000" dirty="0">
                    <a:latin typeface="Calibri" panose="020F0502020204030204" pitchFamily="34" charset="0"/>
                    <a:cs typeface="Calibri" panose="020F0502020204030204" pitchFamily="34" charset="0"/>
                  </a:rPr>
                  <a:t>We minimize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by initializing the </a:t>
                </a:r>
                <a:r>
                  <a:rPr lang="en-US" sz="2000" dirty="0">
                    <a:latin typeface="Calibri" panose="020F0502020204030204" pitchFamily="34" charset="0"/>
                    <a:cs typeface="Calibri" panose="020F0502020204030204" pitchFamily="34" charset="0"/>
                  </a:rPr>
                  <a:t>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ea typeface="Arial" charset="0"/>
                    <a:cs typeface="Calibri" panose="020F0502020204030204" pitchFamily="34" charset="0"/>
                  </a:rPr>
                  <a:t>to some arbitrary (non-zero) value and repeatedly re-estimating the</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cs typeface="Calibri" panose="020F0502020204030204" pitchFamily="34" charset="0"/>
                  </a:rPr>
                  <a:t> using the rule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𝛼</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γ</m:t>
                    </m:r>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𝐽</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num>
                      <m:den>
                        <m:r>
                          <a:rPr lang="en-US" sz="200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𝑖</m:t>
                        </m:r>
                      </m:den>
                    </m:f>
                  </m:oMath>
                </a14:m>
                <a:r>
                  <a:rPr lang="en-US" sz="2000" dirty="0">
                    <a:latin typeface="Calibri" panose="020F0502020204030204" pitchFamily="34" charset="0"/>
                    <a:cs typeface="Calibri" panose="020F0502020204030204" pitchFamily="34" charset="0"/>
                  </a:rPr>
                  <a:t>. 𝛼 is “learning rate” and is between 0 and 1 and 𝛾 is a scaling factor. </a:t>
                </a:r>
              </a:p>
              <a:p>
                <a:pPr marL="342900" indent="-342900" algn="l">
                  <a:spcBef>
                    <a:spcPts val="0"/>
                  </a:spcBef>
                  <a:buFont typeface="Arial" charset="0"/>
                  <a:buChar char="•"/>
                </a:pPr>
                <a:r>
                  <a:rPr lang="en-US" sz="2000" dirty="0">
                    <a:latin typeface="Calibri" panose="020F0502020204030204" pitchFamily="34" charset="0"/>
                    <a:cs typeface="Calibri" panose="020F0502020204030204" pitchFamily="34" charset="0"/>
                  </a:rPr>
                  <a:t>Least mean squares error by gradient descent:</a:t>
                </a:r>
              </a:p>
              <a:p>
                <a:pPr lvl="1" algn="l">
                  <a:spcBef>
                    <a:spcPts val="0"/>
                  </a:spcBef>
                </a:pPr>
                <a:r>
                  <a:rPr lang="en-US" dirty="0">
                    <a:latin typeface="Calibri" panose="020F0502020204030204" pitchFamily="34" charset="0"/>
                    <a:cs typeface="Calibri" panose="020F0502020204030204" pitchFamily="34" charset="0"/>
                  </a:rPr>
                  <a:t>Loop until convergence</a:t>
                </a:r>
              </a:p>
              <a:p>
                <a:pPr lvl="1" algn="l">
                  <a:spcBef>
                    <a:spcPts val="0"/>
                  </a:spcBef>
                </a:pPr>
                <a:r>
                  <a:rPr lang="en-US" dirty="0">
                    <a:latin typeface="Calibri" panose="020F0502020204030204" pitchFamily="34" charset="0"/>
                    <a:cs typeface="Calibri" panose="020F0502020204030204" pitchFamily="34" charset="0"/>
                  </a:rPr>
                  <a:t> 𝜃</a:t>
                </a:r>
                <a:r>
                  <a:rPr lang="en-US" baseline="-25000" dirty="0">
                    <a:latin typeface="Calibri" panose="020F0502020204030204" pitchFamily="34" charset="0"/>
                    <a:cs typeface="Calibri" panose="020F0502020204030204" pitchFamily="34" charset="0"/>
                  </a:rPr>
                  <a:t>j </a:t>
                </a:r>
                <a:r>
                  <a:rPr lang="en-US" dirty="0">
                    <a:latin typeface="Calibri" panose="020F0502020204030204" pitchFamily="34" charset="0"/>
                    <a:cs typeface="Calibri" panose="020F0502020204030204" pitchFamily="34" charset="0"/>
                  </a:rPr>
                  <a:t>:= 𝜃</a:t>
                </a:r>
                <a:r>
                  <a:rPr lang="en-US" baseline="-25000" dirty="0">
                    <a:latin typeface="Calibri" panose="020F0502020204030204" pitchFamily="34" charset="0"/>
                    <a:cs typeface="Calibri" panose="020F0502020204030204" pitchFamily="34" charset="0"/>
                  </a:rPr>
                  <a:t>j </a:t>
                </a:r>
                <a:r>
                  <a:rPr lang="en-US"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m:t>
                        </m:r>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h</m:t>
                        </m:r>
                        <m:r>
                          <a:rPr lang="en-US" b="1" i="1" baseline="-25000" smtClean="0">
                            <a:latin typeface="Cambria Math" panose="02040503050406030204" pitchFamily="18" charset="0"/>
                            <a:ea typeface="Cambria Math" panose="02040503050406030204" pitchFamily="18" charset="0"/>
                          </a:rPr>
                          <m:t>𝜽</m:t>
                        </m:r>
                      </m:e>
                    </m:nary>
                  </m:oMath>
                </a14:m>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(k))</a:t>
                </a:r>
                <a:r>
                  <a:rPr lang="en-US" b="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(k)</a:t>
                </a:r>
                <a:r>
                  <a:rPr lang="en-US" baseline="-25000" dirty="0">
                    <a:latin typeface="Calibri" panose="020F0502020204030204" pitchFamily="34" charset="0"/>
                    <a:cs typeface="Calibri" panose="020F0502020204030204" pitchFamily="34" charset="0"/>
                  </a:rPr>
                  <a:t>j </a:t>
                </a:r>
                <a:endParaRPr lang="en-US" dirty="0">
                  <a:latin typeface="Calibri" panose="020F0502020204030204" pitchFamily="34" charset="0"/>
                  <a:cs typeface="Calibri" panose="020F0502020204030204" pitchFamily="34" charset="0"/>
                </a:endParaRPr>
              </a:p>
              <a:p>
                <a:pPr marL="342900" indent="-34290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We can morph gradient descent into gradient ascent (which maximizes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by changing the “–” to “+”: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rPr>
                          <m:t>(</m:t>
                        </m:r>
                        <m:r>
                          <a:rPr lang="en-US" sz="2000" i="1">
                            <a:latin typeface="Cambria Math" panose="02040503050406030204" pitchFamily="18" charset="0"/>
                          </a:rPr>
                          <m:t>𝑦</m:t>
                        </m:r>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m:t>
                        </m:r>
                        <m:r>
                          <a:rPr lang="en-US" sz="2000" i="1">
                            <a:latin typeface="Cambria Math" panose="02040503050406030204" pitchFamily="18" charset="0"/>
                          </a:rPr>
                          <m:t>h</m:t>
                        </m:r>
                        <m:r>
                          <a:rPr lang="en-US" sz="2000" b="1" i="1" baseline="-2500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p>
              <a:p>
                <a:pPr algn="l"/>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26719" y="1385888"/>
                <a:ext cx="11011766" cy="5329553"/>
              </a:xfrm>
              <a:blipFill>
                <a:blip r:embed="rId3"/>
                <a:stretch>
                  <a:fillRect l="-461" t="-1188" r="-6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dirty="0"/>
          </a:p>
        </p:txBody>
      </p:sp>
    </p:spTree>
    <p:extLst>
      <p:ext uri="{BB962C8B-B14F-4D97-AF65-F5344CB8AC3E}">
        <p14:creationId xmlns:p14="http://schemas.microsoft.com/office/powerpoint/2010/main" val="2964657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Gradient descent for non-linear functions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60212" y="1779133"/>
                <a:ext cx="11071575" cy="4759780"/>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Put J(</a:t>
                </a:r>
                <a:r>
                  <a:rPr lang="en-US" sz="2000" b="1" dirty="0">
                    <a:latin typeface="Arial" charset="0"/>
                    <a:ea typeface="Arial" charset="0"/>
                    <a:cs typeface="Arial" charset="0"/>
                  </a:rPr>
                  <a:t>𝜃</a:t>
                </a:r>
                <a:r>
                  <a:rPr lang="en-US" sz="2000" dirty="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h</m:t>
                        </m:r>
                        <m:r>
                          <a:rPr lang="en-US" sz="2000" b="1" i="1" baseline="-25000" smtClean="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r>
                          <a:rPr lang="en-US" sz="2000" b="0" i="1" baseline="30000" smtClean="0">
                            <a:latin typeface="Cambria Math" panose="02040503050406030204" pitchFamily="18" charset="0"/>
                            <a:ea typeface="Cambria Math" panose="02040503050406030204" pitchFamily="18" charset="0"/>
                            <a:cs typeface="Arial" charset="0"/>
                          </a:rPr>
                          <m:t>2</m:t>
                        </m:r>
                      </m:e>
                    </m:nary>
                    <m:r>
                      <a:rPr lang="en-US" sz="2000" b="0" i="1" baseline="30000"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Arial" charset="0"/>
                    <a:ea typeface="Arial" charset="0"/>
                    <a:cs typeface="Arial" charset="0"/>
                  </a:rPr>
                  <a:t> is linear, (i.e.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1" i="1" smtClean="0">
                            <a:latin typeface="Cambria Math" panose="02040503050406030204" pitchFamily="18" charset="0"/>
                            <a:ea typeface="Cambria Math" panose="02040503050406030204" pitchFamily="18" charset="0"/>
                            <a:cs typeface="Arial" charset="0"/>
                          </a:rPr>
                          <m:t>𝜽</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𝜃</m:t>
                        </m:r>
                      </m:e>
                      <m:sup>
                        <m:r>
                          <a:rPr lang="en-US" sz="2000" b="0" i="1" smtClean="0">
                            <a:latin typeface="Cambria Math" panose="02040503050406030204" pitchFamily="18" charset="0"/>
                            <a:cs typeface="Arial" charset="0"/>
                          </a:rPr>
                          <m:t>𝑇</m:t>
                        </m:r>
                      </m:sup>
                    </m:sSup>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we can write our minimization rule using vector notation a little more compactly.  Namely,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sSub>
                          <m:sSubPr>
                            <m:ctrlPr>
                              <a:rPr lang="en-US" sz="2000" i="1" smtClean="0">
                                <a:latin typeface="Cambria Math" panose="02040503050406030204" pitchFamily="18" charset="0"/>
                                <a:ea typeface="Cambria Math" panose="02040503050406030204" pitchFamily="18" charset="0"/>
                                <a:cs typeface="Arial" charset="0"/>
                              </a:rPr>
                            </m:ctrlPr>
                          </m:sSubPr>
                          <m:e>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b="0" i="1" smtClean="0">
                            <a:latin typeface="Cambria Math" panose="02040503050406030204" pitchFamily="18" charset="0"/>
                            <a:ea typeface="Cambria Math" panose="02040503050406030204" pitchFamily="18" charset="0"/>
                            <a:cs typeface="Arial" charset="0"/>
                          </a:rPr>
                          <m:t>2</m:t>
                        </m:r>
                      </m:sup>
                    </m:sSup>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𝑚</m:t>
                        </m:r>
                      </m:den>
                    </m:f>
                    <m:r>
                      <a:rPr lang="en-US" sz="200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a:rPr lang="en-US" sz="2000" b="0" i="1" smtClean="0">
                        <a:latin typeface="Cambria Math" panose="02040503050406030204" pitchFamily="18" charset="0"/>
                        <a:ea typeface="Cambria Math" panose="02040503050406030204" pitchFamily="18" charset="0"/>
                        <a:cs typeface="Arial" charset="0"/>
                      </a:rPr>
                      <m:t> </m:t>
                    </m:r>
                    <m:r>
                      <a:rPr lang="en-US" sz="2000" b="1" i="1" smtClean="0">
                        <a:latin typeface="Cambria Math" panose="02040503050406030204" pitchFamily="18" charset="0"/>
                        <a:ea typeface="Cambria Math" panose="02040503050406030204" pitchFamily="18" charset="0"/>
                        <a:cs typeface="Arial" charset="0"/>
                      </a:rPr>
                      <m:t>𝒙</m:t>
                    </m:r>
                    <m:r>
                      <a:rPr lang="en-US" sz="2000" b="1"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𝟎</m:t>
                    </m:r>
                  </m:oMath>
                </a14:m>
                <a:r>
                  <a:rPr lang="en-US" sz="2000" b="1"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Even 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e>
                    </m:d>
                  </m:oMath>
                </a14:m>
                <a:r>
                  <a:rPr lang="en-US" sz="2000" dirty="0">
                    <a:latin typeface="Arial" charset="0"/>
                    <a:ea typeface="Arial" charset="0"/>
                    <a:cs typeface="Arial" charset="0"/>
                  </a:rPr>
                  <a:t> is not linear, we could use gradient (ascent) descent provided we could compute, by the chain rule,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i="1">
                            <a:latin typeface="Cambria Math" panose="02040503050406030204" pitchFamily="18" charset="0"/>
                            <a:ea typeface="Cambria Math" panose="02040503050406030204" pitchFamily="18" charset="0"/>
                            <a:cs typeface="Arial" charset="0"/>
                          </a:rPr>
                          <m:t>2</m:t>
                        </m:r>
                      </m:sup>
                    </m:sSup>
                    <m:r>
                      <a:rPr lang="en-US" sz="2000" b="0" i="0"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𝑚</m:t>
                            </m:r>
                          </m:den>
                        </m:f>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We’ll see a special case of this when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cs typeface="Arial" charset="0"/>
                          </a:rPr>
                        </m:ctrlPr>
                      </m:dPr>
                      <m:e>
                        <m:r>
                          <m:rPr>
                            <m:sty m:val="p"/>
                          </m:rPr>
                          <a:rPr lang="en-US" sz="2000" b="0" i="0" smtClean="0">
                            <a:latin typeface="Cambria Math" panose="02040503050406030204" pitchFamily="18" charset="0"/>
                            <a:cs typeface="Arial" charset="0"/>
                          </a:rPr>
                          <m:t>x</m:t>
                        </m:r>
                      </m:e>
                    </m:d>
                    <m:r>
                      <a:rPr lang="en-US" sz="2000" b="0" i="0" smtClean="0">
                        <a:latin typeface="Cambria Math" panose="02040503050406030204" pitchFamily="18" charset="0"/>
                        <a:cs typeface="Arial" charset="0"/>
                      </a:rPr>
                      <m:t>=</m:t>
                    </m:r>
                    <m:r>
                      <m:rPr>
                        <m:sty m:val="p"/>
                      </m:rPr>
                      <a:rPr lang="en-US" sz="2000" b="0" i="0" smtClean="0">
                        <a:latin typeface="Cambria Math" panose="02040503050406030204" pitchFamily="18" charset="0"/>
                        <a:cs typeface="Arial" charset="0"/>
                      </a:rPr>
                      <m:t>g</m:t>
                    </m:r>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𝜽</m:t>
                        </m:r>
                      </m:e>
                      <m:sup>
                        <m:r>
                          <a:rPr lang="en-US" sz="2000" b="0" i="1" smtClean="0">
                            <a:latin typeface="Cambria Math" panose="02040503050406030204" pitchFamily="18" charset="0"/>
                            <a:cs typeface="Arial" charset="0"/>
                          </a:rPr>
                          <m:t>𝑇</m:t>
                        </m:r>
                      </m:sup>
                    </m:sSup>
                    <m:r>
                      <a:rPr lang="en-US" sz="2000" b="1" i="1" smtClean="0">
                        <a:latin typeface="Cambria Math" panose="02040503050406030204" pitchFamily="18" charset="0"/>
                        <a:cs typeface="Arial" charset="0"/>
                      </a:rPr>
                      <m:t>𝒙</m:t>
                    </m:r>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where we can compute</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 using the chain rule as</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e>
                    </m:d>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𝑔</m:t>
                        </m:r>
                      </m:e>
                      <m:sup>
                        <m:r>
                          <a:rPr lang="en-US" sz="2000" b="0" i="1" smtClean="0">
                            <a:latin typeface="Cambria Math" panose="02040503050406030204" pitchFamily="18" charset="0"/>
                            <a:cs typeface="Arial" charset="0"/>
                          </a:rPr>
                          <m:t>′</m:t>
                        </m:r>
                      </m:sup>
                    </m:sSup>
                    <m:d>
                      <m:dPr>
                        <m:ctrlPr>
                          <a:rPr lang="en-US" sz="2000" b="0" i="1" smtClean="0">
                            <a:latin typeface="Cambria Math" panose="02040503050406030204" pitchFamily="18" charset="0"/>
                            <a:cs typeface="Arial" charset="0"/>
                          </a:rPr>
                        </m:ctrlPr>
                      </m:dPr>
                      <m:e>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b="0" i="1" smtClean="0">
                        <a:latin typeface="Cambria Math" panose="02040503050406030204" pitchFamily="18" charset="0"/>
                        <a:cs typeface="Arial" charset="0"/>
                      </a:rPr>
                      <m:t> </m:t>
                    </m:r>
                    <m:r>
                      <a:rPr lang="en-US" sz="2000" b="1" i="1" smtClean="0">
                        <a:latin typeface="Cambria Math" panose="02040503050406030204" pitchFamily="18" charset="0"/>
                        <a:ea typeface="Cambria Math" panose="02040503050406030204" pitchFamily="18" charset="0"/>
                        <a:cs typeface="Arial" charset="0"/>
                      </a:rPr>
                      <m:t>𝒙</m:t>
                    </m:r>
                  </m:oMath>
                </a14:m>
                <a:r>
                  <a:rPr lang="en-US" sz="2000" b="1" dirty="0">
                    <a:latin typeface="Arial" charset="0"/>
                    <a:ea typeface="Arial" charset="0"/>
                    <a:cs typeface="Arial" charset="0"/>
                  </a:rPr>
                  <a:t>.  </a:t>
                </a:r>
                <a:r>
                  <a:rPr lang="en-US" sz="2000" dirty="0">
                    <a:latin typeface="Arial" charset="0"/>
                    <a:ea typeface="Arial" charset="0"/>
                    <a:cs typeface="Arial" charset="0"/>
                  </a:rPr>
                  <a:t>A popular such g is g(z)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1+</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𝑒</m:t>
                            </m:r>
                          </m:e>
                          <m:sup>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𝑧</m:t>
                            </m:r>
                          </m:sup>
                        </m:sSup>
                      </m:den>
                    </m:f>
                  </m:oMath>
                </a14:m>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chain rule will come in handy for vector valued functions as well.  Suppose </a:t>
                </a:r>
                <a:r>
                  <a:rPr lang="en-US" sz="2000" b="1" dirty="0">
                    <a:latin typeface="Arial" charset="0"/>
                    <a:ea typeface="Arial" charset="0"/>
                    <a:cs typeface="Arial" charset="0"/>
                  </a:rPr>
                  <a:t>h(x)</a:t>
                </a:r>
                <a:r>
                  <a:rPr lang="en-US" sz="2000" dirty="0">
                    <a:latin typeface="Arial" charset="0"/>
                    <a:ea typeface="Arial" charset="0"/>
                    <a:cs typeface="Arial" charset="0"/>
                  </a:rPr>
                  <a:t> = </a:t>
                </a:r>
                <a:r>
                  <a:rPr lang="en-US" sz="2000" b="1" dirty="0">
                    <a:latin typeface="Arial" charset="0"/>
                    <a:ea typeface="Arial" charset="0"/>
                    <a:cs typeface="Arial" charset="0"/>
                  </a:rPr>
                  <a:t>f(y) </a:t>
                </a:r>
                <a:r>
                  <a:rPr lang="en-US" sz="2000" dirty="0">
                    <a:latin typeface="Arial" charset="0"/>
                    <a:ea typeface="Arial" charset="0"/>
                    <a:cs typeface="Arial" charset="0"/>
                  </a:rPr>
                  <a:t>where </a:t>
                </a:r>
                <a:r>
                  <a:rPr lang="en-US" sz="2000" b="1" dirty="0">
                    <a:latin typeface="Arial" charset="0"/>
                    <a:ea typeface="Arial" charset="0"/>
                    <a:cs typeface="Arial" charset="0"/>
                  </a:rPr>
                  <a:t>y </a:t>
                </a:r>
                <a:r>
                  <a:rPr lang="en-US" sz="2000" dirty="0">
                    <a:latin typeface="Arial" charset="0"/>
                    <a:ea typeface="Arial" charset="0"/>
                    <a:cs typeface="Arial" charset="0"/>
                  </a:rPr>
                  <a:t>=</a:t>
                </a:r>
                <a:r>
                  <a:rPr lang="en-US" sz="2000" b="1" dirty="0">
                    <a:latin typeface="Arial" charset="0"/>
                    <a:ea typeface="Arial" charset="0"/>
                    <a:cs typeface="Arial" charset="0"/>
                  </a:rPr>
                  <a:t> g(x)</a:t>
                </a:r>
                <a:r>
                  <a:rPr lang="en-US" sz="2000" dirty="0">
                    <a:latin typeface="Arial" charset="0"/>
                    <a:ea typeface="Arial" charset="0"/>
                    <a:cs typeface="Arial" charset="0"/>
                  </a:rPr>
                  <a:t>.   The Jacobian of </a:t>
                </a:r>
                <a:r>
                  <a:rPr lang="en-US" sz="2000" b="1" dirty="0">
                    <a:latin typeface="Arial" charset="0"/>
                    <a:ea typeface="Arial" charset="0"/>
                    <a:cs typeface="Arial" charset="0"/>
                  </a:rPr>
                  <a:t>h(x)</a:t>
                </a:r>
                <a:r>
                  <a:rPr lang="en-US" sz="2000" dirty="0">
                    <a:latin typeface="Arial" charset="0"/>
                    <a:ea typeface="Arial" charset="0"/>
                    <a:cs typeface="Arial" charset="0"/>
                  </a:rPr>
                  <a:t>, written</a:t>
                </a:r>
                <a:r>
                  <a:rPr lang="en-US" sz="2000" b="1" dirty="0">
                    <a:latin typeface="Arial" charset="0"/>
                    <a:ea typeface="Arial" charset="0"/>
                    <a:cs typeface="Arial" charset="0"/>
                  </a:rPr>
                  <a:t> </a:t>
                </a:r>
                <a:r>
                  <a:rPr lang="en-US" sz="2000" dirty="0">
                    <a:latin typeface="Arial" charset="0"/>
                    <a:ea typeface="Arial" charset="0"/>
                    <a:cs typeface="Arial" charset="0"/>
                  </a:rPr>
                  <a:t>as,</a:t>
                </a:r>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𝒙</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𝒉</m:t>
                        </m:r>
                      </m:e>
                    </m:d>
                    <m:r>
                      <a:rPr lang="en-US" sz="2000" b="0" i="0" smtClean="0">
                        <a:latin typeface="Cambria Math" panose="02040503050406030204" pitchFamily="18" charset="0"/>
                        <a:cs typeface="Arial" charset="0"/>
                      </a:rPr>
                      <m:t>(</m:t>
                    </m:r>
                    <m:r>
                      <a:rPr lang="en-US" sz="2000" b="1" i="0" smtClean="0">
                        <a:latin typeface="Cambria Math" panose="02040503050406030204" pitchFamily="18" charset="0"/>
                        <a:cs typeface="Arial" charset="0"/>
                      </a:rPr>
                      <m:t>𝐱</m:t>
                    </m:r>
                    <m:r>
                      <a:rPr lang="en-US" sz="2000" b="0" i="0" smtClean="0">
                        <a:latin typeface="Cambria Math" panose="02040503050406030204" pitchFamily="18" charset="0"/>
                        <a:cs typeface="Arial" charset="0"/>
                      </a:rPr>
                      <m:t>)</m:t>
                    </m:r>
                  </m:oMath>
                </a14:m>
                <a:r>
                  <a:rPr lang="en-US" sz="2000" dirty="0">
                    <a:latin typeface="Arial" charset="0"/>
                    <a:ea typeface="Arial" charset="0"/>
                    <a:cs typeface="Arial" charset="0"/>
                  </a:rPr>
                  <a:t> is and n x n matrix </a:t>
                </a:r>
                <a14:m>
                  <m:oMath xmlns:m="http://schemas.openxmlformats.org/officeDocument/2006/math">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𝑖</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den>
                    </m:f>
                  </m:oMath>
                </a14:m>
                <a:r>
                  <a:rPr lang="en-US" sz="2000" dirty="0">
                    <a:latin typeface="Arial" charset="0"/>
                    <a:ea typeface="Arial" charset="0"/>
                    <a:cs typeface="Arial" charset="0"/>
                  </a:rPr>
                  <a:t>).  By the chain rule,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𝐽</m:t>
                        </m:r>
                      </m:e>
                      <m:sub>
                        <m:r>
                          <a:rPr lang="en-US" sz="1800" b="1" i="1">
                            <a:latin typeface="Cambria Math" panose="02040503050406030204" pitchFamily="18" charset="0"/>
                            <a:cs typeface="Arial" charset="0"/>
                          </a:rPr>
                          <m:t>𝒙</m:t>
                        </m:r>
                      </m:sub>
                    </m:sSub>
                    <m:d>
                      <m:dPr>
                        <m:ctrlPr>
                          <a:rPr lang="en-US" sz="1800" i="1">
                            <a:latin typeface="Cambria Math" panose="02040503050406030204" pitchFamily="18" charset="0"/>
                            <a:cs typeface="Arial" charset="0"/>
                          </a:rPr>
                        </m:ctrlPr>
                      </m:dPr>
                      <m:e>
                        <m:r>
                          <a:rPr lang="en-US" sz="1800" b="1" i="1">
                            <a:latin typeface="Cambria Math" panose="02040503050406030204" pitchFamily="18" charset="0"/>
                            <a:cs typeface="Arial" charset="0"/>
                          </a:rPr>
                          <m:t>𝒉</m:t>
                        </m:r>
                      </m:e>
                    </m:d>
                    <m:d>
                      <m:dPr>
                        <m:ctrlPr>
                          <a:rPr lang="en-US" sz="1800" b="1" i="1">
                            <a:latin typeface="Cambria Math" panose="02040503050406030204" pitchFamily="18" charset="0"/>
                            <a:cs typeface="Arial" charset="0"/>
                          </a:rPr>
                        </m:ctrlPr>
                      </m:dPr>
                      <m:e>
                        <m:r>
                          <a:rPr lang="en-US" sz="1800" b="1">
                            <a:latin typeface="Cambria Math" panose="02040503050406030204" pitchFamily="18" charset="0"/>
                            <a:cs typeface="Arial" charset="0"/>
                          </a:rPr>
                          <m:t>𝐱</m:t>
                        </m:r>
                      </m:e>
                    </m:d>
                    <m:r>
                      <a:rPr lang="en-US" sz="1800" b="1" i="0" smtClean="0">
                        <a:latin typeface="Cambria Math" panose="02040503050406030204" pitchFamily="18" charset="0"/>
                        <a:cs typeface="Arial" charset="0"/>
                      </a:rPr>
                      <m:t>= </m:t>
                    </m:r>
                    <m:sSub>
                      <m:sSubPr>
                        <m:ctrlPr>
                          <a:rPr lang="en-US" sz="1800" b="1"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𝐽</m:t>
                        </m:r>
                      </m:e>
                      <m:sub>
                        <m:r>
                          <a:rPr lang="en-US" sz="1800" b="1" i="1" smtClean="0">
                            <a:latin typeface="Cambria Math" panose="02040503050406030204" pitchFamily="18" charset="0"/>
                            <a:cs typeface="Arial" charset="0"/>
                          </a:rPr>
                          <m:t>𝒚</m:t>
                        </m:r>
                      </m:sub>
                    </m:sSub>
                    <m:d>
                      <m:dPr>
                        <m:ctrlPr>
                          <a:rPr lang="en-US" sz="1800" b="1" i="1" smtClean="0">
                            <a:latin typeface="Cambria Math" panose="02040503050406030204" pitchFamily="18" charset="0"/>
                            <a:cs typeface="Arial" charset="0"/>
                          </a:rPr>
                        </m:ctrlPr>
                      </m:dPr>
                      <m:e>
                        <m:r>
                          <a:rPr lang="en-US" sz="1800" b="1" i="1" smtClean="0">
                            <a:latin typeface="Cambria Math" panose="02040503050406030204" pitchFamily="18" charset="0"/>
                            <a:cs typeface="Arial" charset="0"/>
                          </a:rPr>
                          <m:t>𝒇</m:t>
                        </m:r>
                      </m:e>
                    </m:d>
                    <m:d>
                      <m:dPr>
                        <m:ctrlPr>
                          <a:rPr lang="en-US" sz="1800" b="1" i="1" smtClean="0">
                            <a:latin typeface="Cambria Math" panose="02040503050406030204" pitchFamily="18" charset="0"/>
                            <a:cs typeface="Arial" charset="0"/>
                          </a:rPr>
                        </m:ctrlPr>
                      </m:dPr>
                      <m:e>
                        <m:r>
                          <a:rPr lang="en-US" sz="1800" b="1" i="1" smtClean="0">
                            <a:latin typeface="Cambria Math" panose="02040503050406030204" pitchFamily="18" charset="0"/>
                            <a:cs typeface="Arial" charset="0"/>
                          </a:rPr>
                          <m:t>𝒈</m:t>
                        </m:r>
                        <m:d>
                          <m:dPr>
                            <m:ctrlPr>
                              <a:rPr lang="en-US" sz="1800" b="1" i="1" smtClean="0">
                                <a:latin typeface="Cambria Math" panose="02040503050406030204" pitchFamily="18" charset="0"/>
                                <a:cs typeface="Arial" charset="0"/>
                              </a:rPr>
                            </m:ctrlPr>
                          </m:dPr>
                          <m:e>
                            <m:r>
                              <a:rPr lang="en-US" sz="1800" b="1" i="1" smtClean="0">
                                <a:latin typeface="Cambria Math" panose="02040503050406030204" pitchFamily="18" charset="0"/>
                                <a:cs typeface="Arial" charset="0"/>
                              </a:rPr>
                              <m:t>𝒙</m:t>
                            </m:r>
                          </m:e>
                        </m:d>
                      </m:e>
                    </m:d>
                    <m:r>
                      <a:rPr lang="en-US" sz="1800" b="1"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𝐽</m:t>
                        </m:r>
                      </m:e>
                      <m:sub>
                        <m:r>
                          <a:rPr lang="en-US" sz="1800" b="1" i="1" smtClean="0">
                            <a:latin typeface="Cambria Math" panose="02040503050406030204" pitchFamily="18" charset="0"/>
                            <a:ea typeface="Cambria Math" panose="02040503050406030204" pitchFamily="18" charset="0"/>
                            <a:cs typeface="Arial" charset="0"/>
                          </a:rPr>
                          <m:t>𝒙</m:t>
                        </m:r>
                      </m:sub>
                    </m:sSub>
                    <m:r>
                      <a:rPr lang="en-US" sz="1800" b="1" i="1" smtClean="0">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𝒈</m:t>
                    </m:r>
                    <m:r>
                      <a:rPr lang="en-US" sz="1800" b="1" i="1" smtClean="0">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𝒙</m:t>
                    </m:r>
                    <m:r>
                      <a:rPr lang="en-US" sz="1800" b="1" i="1"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a:t>
                </a:r>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a:p>
                <a:pPr marL="342900" indent="-342900" algn="l">
                  <a:buFont typeface="Arial" panose="020B0604020202020204" pitchFamily="34" charset="0"/>
                  <a:buChar char="•"/>
                </a:pPr>
                <a:endParaRPr lang="en-US" sz="2000" b="1"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60212" y="1779133"/>
                <a:ext cx="11071575" cy="4759780"/>
              </a:xfrm>
              <a:blipFill>
                <a:blip r:embed="rId3"/>
                <a:stretch>
                  <a:fillRect l="-573" t="-9574" r="-34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dirty="0"/>
          </a:p>
        </p:txBody>
      </p:sp>
    </p:spTree>
    <p:extLst>
      <p:ext uri="{BB962C8B-B14F-4D97-AF65-F5344CB8AC3E}">
        <p14:creationId xmlns:p14="http://schemas.microsoft.com/office/powerpoint/2010/main" val="188273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Gradient descent vs closed form</a:t>
            </a:r>
          </a:p>
        </p:txBody>
      </p:sp>
      <p:sp>
        <p:nvSpPr>
          <p:cNvPr id="3" name="Content Placeholder 2"/>
          <p:cNvSpPr>
            <a:spLocks noGrp="1"/>
          </p:cNvSpPr>
          <p:nvPr>
            <p:ph idx="1"/>
          </p:nvPr>
        </p:nvSpPr>
        <p:spPr>
          <a:xfrm>
            <a:off x="724291" y="1594022"/>
            <a:ext cx="10782900" cy="4576978"/>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Learning rate</a:t>
            </a:r>
          </a:p>
          <a:p>
            <a:pPr marL="742950" lvl="1" indent="-28575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If we pick 𝜶 too large, oscillations may be large and the process might not even converge.</a:t>
            </a:r>
          </a:p>
          <a:p>
            <a:pPr marL="742950" lvl="1" indent="-28575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If we pick 𝜶 too small convergence is slow.</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Gradient descent</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Is iterative</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Can be adapted to complex hypothesis</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Works well when m is large</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Supports incremental learning</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Converges to local optimum (OK for quadratic functions.)</a:t>
            </a:r>
          </a:p>
          <a:p>
            <a:pPr marL="342900" indent="-342900" algn="l">
              <a:buFont typeface="Arial" panose="020B0604020202020204" pitchFamily="34" charset="0"/>
              <a:buChar char="•"/>
            </a:pPr>
            <a:r>
              <a:rPr lang="en-US" dirty="0">
                <a:latin typeface="Calibri" panose="020F0502020204030204" pitchFamily="34" charset="0"/>
                <a:cs typeface="Calibri" panose="020F0502020204030204" pitchFamily="34" charset="0"/>
              </a:rPr>
              <a:t>Close form solution</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Works well when m is small</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No need to select learning rate</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dirty="0"/>
          </a:p>
        </p:txBody>
      </p:sp>
    </p:spTree>
    <p:extLst>
      <p:ext uri="{BB962C8B-B14F-4D97-AF65-F5344CB8AC3E}">
        <p14:creationId xmlns:p14="http://schemas.microsoft.com/office/powerpoint/2010/main" val="2301618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331893" cy="868362"/>
          </a:xfrm>
        </p:spPr>
        <p:txBody>
          <a:bodyPr anchor="ctr">
            <a:noAutofit/>
          </a:bodyPr>
          <a:lstStyle/>
          <a:p>
            <a:pPr algn="ctr"/>
            <a:r>
              <a:rPr lang="en-US" sz="4400" dirty="0">
                <a:latin typeface="Arial" charset="0"/>
                <a:ea typeface="Arial" charset="0"/>
                <a:cs typeface="Arial" charset="0"/>
              </a:rPr>
              <a:t>Probability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1465" y="1325562"/>
                <a:ext cx="11582400" cy="5213351"/>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If we observe an experiment with n distinct outcomes, we call the union of these events a sample space and if we label each event E</a:t>
                </a:r>
                <a:r>
                  <a:rPr lang="en-US" sz="2000" baseline="-25000" dirty="0">
                    <a:latin typeface="Arial" charset="0"/>
                    <a:ea typeface="Arial" charset="0"/>
                    <a:cs typeface="Arial" charset="0"/>
                  </a:rPr>
                  <a:t>i</a:t>
                </a:r>
                <a:r>
                  <a:rPr lang="en-US" sz="2000" dirty="0">
                    <a:latin typeface="Arial" charset="0"/>
                    <a:ea typeface="Arial" charset="0"/>
                    <a:cs typeface="Arial" charset="0"/>
                  </a:rPr>
                  <a:t>, i= 1,2,…,n.  S = {E</a:t>
                </a:r>
                <a:r>
                  <a:rPr lang="en-US" sz="2000" baseline="-25000" dirty="0">
                    <a:latin typeface="Arial" charset="0"/>
                    <a:ea typeface="Arial" charset="0"/>
                    <a:cs typeface="Arial" charset="0"/>
                  </a:rPr>
                  <a:t>1</a:t>
                </a:r>
                <a:r>
                  <a:rPr lang="en-US" sz="2000" dirty="0">
                    <a:latin typeface="Arial" charset="0"/>
                    <a:ea typeface="Arial" charset="0"/>
                    <a:cs typeface="Arial" charset="0"/>
                  </a:rPr>
                  <a:t>} ∪ {E</a:t>
                </a:r>
                <a:r>
                  <a:rPr lang="en-US" sz="2000" baseline="-25000" dirty="0">
                    <a:latin typeface="Arial" charset="0"/>
                    <a:ea typeface="Arial" charset="0"/>
                    <a:cs typeface="Arial" charset="0"/>
                  </a:rPr>
                  <a:t>2</a:t>
                </a:r>
                <a:r>
                  <a:rPr lang="en-US" sz="2000" dirty="0">
                    <a:latin typeface="Arial" charset="0"/>
                    <a:ea typeface="Arial" charset="0"/>
                    <a:cs typeface="Arial" charset="0"/>
                  </a:rPr>
                  <a:t>} ∪ … ∪ {E</a:t>
                </a:r>
                <a:r>
                  <a:rPr lang="en-US" sz="2000" baseline="-25000" dirty="0">
                    <a:latin typeface="Arial" charset="0"/>
                    <a:ea typeface="Arial" charset="0"/>
                    <a:cs typeface="Arial" charset="0"/>
                  </a:rPr>
                  <a:t>n</a:t>
                </a:r>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A probability measure is a map from S to the interval [0, 1], P: S </a:t>
                </a:r>
                <a:r>
                  <a:rPr lang="en-US" sz="2000" dirty="0">
                    <a:latin typeface="Arial" charset="0"/>
                    <a:ea typeface="Arial" charset="0"/>
                    <a:cs typeface="Arial" charset="0"/>
                    <a:sym typeface="Wingdings" pitchFamily="2" charset="2"/>
                  </a:rPr>
                  <a:t> [0,1], with the following property:  </a:t>
                </a:r>
                <a14:m>
                  <m:oMath xmlns:m="http://schemas.openxmlformats.org/officeDocument/2006/math">
                    <m:nary>
                      <m:naryPr>
                        <m:chr m:val="∑"/>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𝑖</m:t>
                        </m:r>
                        <m:r>
                          <a:rPr lang="en-US" sz="2000" b="0" i="1" smtClean="0">
                            <a:latin typeface="Cambria Math" panose="02040503050406030204" pitchFamily="18" charset="0"/>
                            <a:cs typeface="Arial" charset="0"/>
                            <a:sym typeface="Wingdings" pitchFamily="2" charset="2"/>
                          </a:rPr>
                          <m:t>=1</m:t>
                        </m:r>
                      </m:sub>
                      <m:sup>
                        <m:r>
                          <a:rPr lang="en-US" sz="2000" b="0" i="1" smtClean="0">
                            <a:latin typeface="Cambria Math" panose="02040503050406030204" pitchFamily="18" charset="0"/>
                            <a:cs typeface="Arial" charset="0"/>
                            <a:sym typeface="Wingdings" pitchFamily="2" charset="2"/>
                          </a:rPr>
                          <m:t>𝑛</m:t>
                        </m:r>
                      </m:sup>
                      <m:e>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𝐸</m:t>
                            </m:r>
                            <m:r>
                              <a:rPr lang="en-US" sz="2000" b="0" i="1" baseline="-25000" smtClean="0">
                                <a:latin typeface="Cambria Math" panose="02040503050406030204" pitchFamily="18" charset="0"/>
                                <a:cs typeface="Arial" charset="0"/>
                                <a:sym typeface="Wingdings" pitchFamily="2" charset="2"/>
                              </a:rPr>
                              <m:t>𝑖</m:t>
                            </m:r>
                          </m:e>
                        </m:d>
                        <m:r>
                          <a:rPr lang="en-US" sz="2000" b="0" i="1" smtClean="0">
                            <a:latin typeface="Cambria Math" panose="02040503050406030204" pitchFamily="18" charset="0"/>
                            <a:cs typeface="Arial" charset="0"/>
                            <a:sym typeface="Wingdings" pitchFamily="2" charset="2"/>
                          </a:rPr>
                          <m:t>=1</m:t>
                        </m:r>
                      </m:e>
                    </m:nary>
                  </m:oMath>
                </a14:m>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We can also talk about the outcome any member of a subset, T ⊆ S.  For example, if T={E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P(T) = P(E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P(E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For completeness, when we use subsets, we define P(∅)=0.</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Probability measures can have infinite domains as well, for example, the outcome of a temperature measurement may be any number in the non-negative real numbers (for Kelvin).  Under specific experimental conditions, we can assign a probability to each possible temperature, P(x) and we have </a:t>
                </a:r>
                <a14:m>
                  <m:oMath xmlns:m="http://schemas.openxmlformats.org/officeDocument/2006/math">
                    <m:nary>
                      <m:naryPr>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0</m:t>
                        </m:r>
                      </m:sub>
                      <m:sup>
                        <m:r>
                          <a:rPr lang="en-US" sz="2000" i="1" smtClean="0">
                            <a:latin typeface="Cambria Math" panose="02040503050406030204" pitchFamily="18" charset="0"/>
                            <a:ea typeface="Cambria Math" panose="02040503050406030204" pitchFamily="18" charset="0"/>
                            <a:cs typeface="Arial" charset="0"/>
                            <a:sym typeface="Wingdings" pitchFamily="2" charset="2"/>
                          </a:rPr>
                          <m:t>∞</m:t>
                        </m:r>
                      </m:sup>
                      <m:e>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𝑥</m:t>
                            </m:r>
                          </m:e>
                        </m:d>
                        <m:r>
                          <a:rPr lang="en-US" sz="2000" b="0" i="1" smtClean="0">
                            <a:latin typeface="Cambria Math" panose="02040503050406030204" pitchFamily="18" charset="0"/>
                            <a:cs typeface="Arial" charset="0"/>
                            <a:sym typeface="Wingdings" pitchFamily="2" charset="2"/>
                          </a:rPr>
                          <m:t>𝑑𝑥</m:t>
                        </m:r>
                      </m:e>
                    </m:nary>
                  </m:oMath>
                </a14:m>
                <a:r>
                  <a:rPr lang="en-US" sz="2000" dirty="0">
                    <a:latin typeface="Arial" charset="0"/>
                    <a:ea typeface="Arial" charset="0"/>
                    <a:cs typeface="Arial" charset="0"/>
                    <a:sym typeface="Wingdings" pitchFamily="2" charset="2"/>
                  </a:rPr>
                  <a:t> = 1.  Actually, P(x) is likely 0 and we usually talk about the probability of the temperature being in a subset of the temperature range, say, [t, t + 𝝙t], then P(t≤x≤t +𝝙t)= </a:t>
                </a:r>
                <a14:m>
                  <m:oMath xmlns:m="http://schemas.openxmlformats.org/officeDocument/2006/math">
                    <m:nary>
                      <m:naryPr>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𝑡</m:t>
                        </m:r>
                      </m:sub>
                      <m:sup>
                        <m:r>
                          <a:rPr lang="en-US" sz="2000" b="0" i="1" smtClean="0">
                            <a:latin typeface="Cambria Math" panose="02040503050406030204" pitchFamily="18" charset="0"/>
                            <a:cs typeface="Arial" charset="0"/>
                            <a:sym typeface="Wingdings" pitchFamily="2" charset="2"/>
                          </a:rPr>
                          <m:t>𝑡</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ea typeface="Cambria Math" panose="02040503050406030204" pitchFamily="18" charset="0"/>
                            <a:cs typeface="Arial" charset="0"/>
                            <a:sym typeface="Wingdings" pitchFamily="2" charset="2"/>
                          </a:rPr>
                          <m:t>𝑡</m:t>
                        </m:r>
                      </m:sup>
                      <m:e>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𝑥</m:t>
                            </m:r>
                          </m:e>
                        </m:d>
                        <m:r>
                          <a:rPr lang="en-US" sz="2000" b="0" i="1" smtClean="0">
                            <a:latin typeface="Cambria Math" panose="02040503050406030204" pitchFamily="18" charset="0"/>
                            <a:cs typeface="Arial" charset="0"/>
                            <a:sym typeface="Wingdings" pitchFamily="2" charset="2"/>
                          </a:rPr>
                          <m:t>𝑑𝑥</m:t>
                        </m:r>
                      </m:e>
                    </m:nary>
                  </m:oMath>
                </a14:m>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Our intuition is that if we perform the experiment many times (say, N times) and 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is the outcome #(E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times that P(E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a:t>
                </a:r>
                <a14:m>
                  <m:oMath xmlns:m="http://schemas.openxmlformats.org/officeDocument/2006/math">
                    <m:f>
                      <m:fPr>
                        <m:ctrlPr>
                          <a:rPr lang="en-US" sz="2000" i="1" smtClean="0">
                            <a:latin typeface="Cambria Math" panose="02040503050406030204" pitchFamily="18" charset="0"/>
                            <a:cs typeface="Arial" charset="0"/>
                            <a:sym typeface="Wingdings" pitchFamily="2" charset="2"/>
                          </a:rPr>
                        </m:ctrlPr>
                      </m:fPr>
                      <m:num>
                        <m:r>
                          <a:rPr lang="en-US" sz="2000" b="0" i="1" smtClean="0">
                            <a:latin typeface="Cambria Math" panose="02040503050406030204" pitchFamily="18" charset="0"/>
                            <a:cs typeface="Arial" charset="0"/>
                            <a:sym typeface="Wingdings" pitchFamily="2" charset="2"/>
                          </a:rPr>
                          <m:t>#(</m:t>
                        </m:r>
                        <m:sSub>
                          <m:sSubPr>
                            <m:ctrlPr>
                              <a:rPr lang="en-US" sz="2000" b="0" i="1" smtClean="0">
                                <a:latin typeface="Cambria Math" panose="02040503050406030204" pitchFamily="18" charset="0"/>
                                <a:cs typeface="Arial" charset="0"/>
                                <a:sym typeface="Wingdings" pitchFamily="2" charset="2"/>
                              </a:rPr>
                            </m:ctrlPr>
                          </m:sSubPr>
                          <m:e>
                            <m:r>
                              <a:rPr lang="en-US" sz="2000" b="0" i="1" smtClean="0">
                                <a:latin typeface="Cambria Math" panose="02040503050406030204" pitchFamily="18" charset="0"/>
                                <a:cs typeface="Arial" charset="0"/>
                                <a:sym typeface="Wingdings" pitchFamily="2" charset="2"/>
                              </a:rPr>
                              <m:t>𝐸</m:t>
                            </m:r>
                          </m:e>
                          <m:sub>
                            <m:r>
                              <a:rPr lang="en-US" sz="2000" b="0" i="1" smtClean="0">
                                <a:latin typeface="Cambria Math" panose="02040503050406030204" pitchFamily="18" charset="0"/>
                                <a:cs typeface="Arial" charset="0"/>
                                <a:sym typeface="Wingdings" pitchFamily="2" charset="2"/>
                              </a:rPr>
                              <m:t>𝑖</m:t>
                            </m:r>
                          </m:sub>
                        </m:sSub>
                        <m:r>
                          <a:rPr lang="en-US" sz="2000" b="0" i="1" smtClean="0">
                            <a:latin typeface="Cambria Math" panose="02040503050406030204" pitchFamily="18" charset="0"/>
                            <a:cs typeface="Arial" charset="0"/>
                            <a:sym typeface="Wingdings" pitchFamily="2" charset="2"/>
                          </a:rPr>
                          <m:t>)</m:t>
                        </m:r>
                      </m:num>
                      <m:den>
                        <m:r>
                          <a:rPr lang="en-US" sz="2000" b="0" i="1" smtClean="0">
                            <a:latin typeface="Cambria Math" panose="02040503050406030204" pitchFamily="18" charset="0"/>
                            <a:cs typeface="Arial" charset="0"/>
                            <a:sym typeface="Wingdings" pitchFamily="2" charset="2"/>
                          </a:rPr>
                          <m:t>𝑁</m:t>
                        </m:r>
                      </m:den>
                    </m:f>
                  </m:oMath>
                </a14:m>
                <a:r>
                  <a:rPr lang="en-US" sz="2000" dirty="0">
                    <a:latin typeface="Arial" charset="0"/>
                    <a:ea typeface="Arial" charset="0"/>
                    <a:cs typeface="Arial" charset="0"/>
                    <a:sym typeface="Wingdings" pitchFamily="2" charset="2"/>
                  </a:rPr>
                  <a:t>.</a:t>
                </a: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1465" y="1325562"/>
                <a:ext cx="11582400" cy="5213351"/>
              </a:xfrm>
              <a:blipFill>
                <a:blip r:embed="rId3"/>
                <a:stretch>
                  <a:fillRect l="-1095" t="-728" r="-5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dirty="0"/>
          </a:p>
        </p:txBody>
      </p:sp>
    </p:spTree>
    <p:extLst>
      <p:ext uri="{BB962C8B-B14F-4D97-AF65-F5344CB8AC3E}">
        <p14:creationId xmlns:p14="http://schemas.microsoft.com/office/powerpoint/2010/main" val="1670211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Ng’s example</a:t>
            </a:r>
            <a:r>
              <a:rPr lang="en-US" sz="4400" baseline="30000" dirty="0">
                <a:latin typeface="Arial" panose="020B0604020202020204" pitchFamily="34" charset="0"/>
                <a:cs typeface="Arial" panose="020B0604020202020204" pitchFamily="34" charset="0"/>
              </a:rPr>
              <a:t>1</a:t>
            </a:r>
            <a:r>
              <a:rPr lang="en-US" sz="4400" dirty="0">
                <a:latin typeface="Arial" panose="020B0604020202020204" pitchFamily="34" charset="0"/>
                <a:cs typeface="Arial" panose="020B0604020202020204" pitchFamily="34" charset="0"/>
              </a:rPr>
              <a:t>: learning housing prices</a:t>
            </a:r>
          </a:p>
        </p:txBody>
      </p:sp>
      <p:sp>
        <p:nvSpPr>
          <p:cNvPr id="3" name="Content Placeholder 2"/>
          <p:cNvSpPr>
            <a:spLocks noGrp="1"/>
          </p:cNvSpPr>
          <p:nvPr>
            <p:ph idx="1"/>
          </p:nvPr>
        </p:nvSpPr>
        <p:spPr>
          <a:xfrm>
            <a:off x="2418141" y="1293793"/>
            <a:ext cx="3062975" cy="5420182"/>
          </a:xfrm>
        </p:spPr>
        <p:txBody>
          <a:bodyPr>
            <a:noAutofit/>
          </a:bodyPr>
          <a:lstStyle/>
          <a:p>
            <a:pPr algn="l">
              <a:spcBef>
                <a:spcPts val="400"/>
              </a:spcBef>
            </a:pPr>
            <a:r>
              <a:rPr lang="en-US" sz="1600" dirty="0">
                <a:latin typeface="Arial" panose="020B0604020202020204" pitchFamily="34" charset="0"/>
                <a:cs typeface="Arial" panose="020B0604020202020204" pitchFamily="34" charset="0"/>
              </a:rPr>
              <a:t> size bdrms     price</a:t>
            </a:r>
          </a:p>
          <a:p>
            <a:pPr algn="l">
              <a:spcBef>
                <a:spcPts val="400"/>
              </a:spcBef>
            </a:pPr>
            <a:r>
              <a:rPr lang="en-US" sz="1600" dirty="0">
                <a:latin typeface="Arial" panose="020B0604020202020204" pitchFamily="34" charset="0"/>
                <a:cs typeface="Arial" panose="020B0604020202020204" pitchFamily="34" charset="0"/>
              </a:rPr>
              <a:t> 1268     3    259900</a:t>
            </a:r>
          </a:p>
          <a:p>
            <a:pPr algn="l">
              <a:spcBef>
                <a:spcPts val="400"/>
              </a:spcBef>
            </a:pPr>
            <a:r>
              <a:rPr lang="en-US" sz="1600" dirty="0">
                <a:latin typeface="Arial" panose="020B0604020202020204" pitchFamily="34" charset="0"/>
                <a:cs typeface="Arial" panose="020B0604020202020204" pitchFamily="34" charset="0"/>
              </a:rPr>
              <a:t> 2300     4    449900</a:t>
            </a:r>
          </a:p>
          <a:p>
            <a:pPr algn="l">
              <a:spcBef>
                <a:spcPts val="400"/>
              </a:spcBef>
            </a:pPr>
            <a:r>
              <a:rPr lang="en-US" sz="1600" dirty="0">
                <a:latin typeface="Arial" panose="020B0604020202020204" pitchFamily="34" charset="0"/>
                <a:cs typeface="Arial" panose="020B0604020202020204" pitchFamily="34" charset="0"/>
              </a:rPr>
              <a:t> 1320     2    299900</a:t>
            </a:r>
          </a:p>
          <a:p>
            <a:pPr algn="l">
              <a:spcBef>
                <a:spcPts val="400"/>
              </a:spcBef>
            </a:pPr>
            <a:r>
              <a:rPr lang="en-US" sz="1600" dirty="0">
                <a:latin typeface="Arial" panose="020B0604020202020204" pitchFamily="34" charset="0"/>
                <a:cs typeface="Arial" panose="020B0604020202020204" pitchFamily="34" charset="0"/>
              </a:rPr>
              <a:t> 1236     3    199900</a:t>
            </a:r>
          </a:p>
          <a:p>
            <a:pPr algn="l">
              <a:spcBef>
                <a:spcPts val="400"/>
              </a:spcBef>
            </a:pPr>
            <a:r>
              <a:rPr lang="en-US" sz="1600" dirty="0">
                <a:latin typeface="Arial" panose="020B0604020202020204" pitchFamily="34" charset="0"/>
                <a:cs typeface="Arial" panose="020B0604020202020204" pitchFamily="34" charset="0"/>
              </a:rPr>
              <a:t> 2609     4    499998</a:t>
            </a:r>
          </a:p>
          <a:p>
            <a:pPr algn="l">
              <a:spcBef>
                <a:spcPts val="400"/>
              </a:spcBef>
            </a:pPr>
            <a:r>
              <a:rPr lang="en-US" sz="1600" dirty="0">
                <a:latin typeface="Arial" panose="020B0604020202020204" pitchFamily="34" charset="0"/>
                <a:cs typeface="Arial" panose="020B0604020202020204" pitchFamily="34" charset="0"/>
              </a:rPr>
              <a:t> 3031     4    599000</a:t>
            </a:r>
          </a:p>
          <a:p>
            <a:pPr algn="l">
              <a:spcBef>
                <a:spcPts val="400"/>
              </a:spcBef>
            </a:pPr>
            <a:r>
              <a:rPr lang="en-US" sz="1600" dirty="0">
                <a:latin typeface="Arial" panose="020B0604020202020204" pitchFamily="34" charset="0"/>
                <a:cs typeface="Arial" panose="020B0604020202020204" pitchFamily="34" charset="0"/>
              </a:rPr>
              <a:t> 1767     3    252900</a:t>
            </a:r>
          </a:p>
          <a:p>
            <a:pPr algn="l">
              <a:spcBef>
                <a:spcPts val="400"/>
              </a:spcBef>
            </a:pPr>
            <a:r>
              <a:rPr lang="en-US" sz="1600" dirty="0">
                <a:latin typeface="Arial" panose="020B0604020202020204" pitchFamily="34" charset="0"/>
                <a:cs typeface="Arial" panose="020B0604020202020204" pitchFamily="34" charset="0"/>
              </a:rPr>
              <a:t> 1888     2    255000</a:t>
            </a:r>
          </a:p>
          <a:p>
            <a:pPr algn="l">
              <a:spcBef>
                <a:spcPts val="400"/>
              </a:spcBef>
            </a:pPr>
            <a:r>
              <a:rPr lang="en-US" sz="1600" dirty="0">
                <a:latin typeface="Arial" panose="020B0604020202020204" pitchFamily="34" charset="0"/>
                <a:cs typeface="Arial" panose="020B0604020202020204" pitchFamily="34" charset="0"/>
              </a:rPr>
              <a:t> 1604     3    242900</a:t>
            </a:r>
          </a:p>
          <a:p>
            <a:pPr algn="l">
              <a:spcBef>
                <a:spcPts val="400"/>
              </a:spcBef>
            </a:pPr>
            <a:r>
              <a:rPr lang="en-US" sz="1600" dirty="0">
                <a:latin typeface="Arial" panose="020B0604020202020204" pitchFamily="34" charset="0"/>
                <a:cs typeface="Arial" panose="020B0604020202020204" pitchFamily="34" charset="0"/>
              </a:rPr>
              <a:t> 1962     4    259900</a:t>
            </a:r>
          </a:p>
          <a:p>
            <a:pPr algn="l">
              <a:spcBef>
                <a:spcPts val="400"/>
              </a:spcBef>
            </a:pPr>
            <a:r>
              <a:rPr lang="en-US" sz="1600" dirty="0">
                <a:latin typeface="Arial" panose="020B0604020202020204" pitchFamily="34" charset="0"/>
                <a:cs typeface="Arial" panose="020B0604020202020204" pitchFamily="34" charset="0"/>
              </a:rPr>
              <a:t> 3890     3    573900</a:t>
            </a:r>
          </a:p>
          <a:p>
            <a:pPr algn="l">
              <a:spcBef>
                <a:spcPts val="400"/>
              </a:spcBef>
            </a:pPr>
            <a:r>
              <a:rPr lang="en-US" sz="1600" dirty="0">
                <a:latin typeface="Arial" panose="020B0604020202020204" pitchFamily="34" charset="0"/>
                <a:cs typeface="Arial" panose="020B0604020202020204" pitchFamily="34" charset="0"/>
              </a:rPr>
              <a:t> 1100     3    249900</a:t>
            </a:r>
          </a:p>
          <a:p>
            <a:pPr algn="l">
              <a:spcBef>
                <a:spcPts val="400"/>
              </a:spcBef>
            </a:pPr>
            <a:r>
              <a:rPr lang="en-US" sz="1600" dirty="0">
                <a:latin typeface="Arial" panose="020B0604020202020204" pitchFamily="34" charset="0"/>
                <a:cs typeface="Arial" panose="020B0604020202020204" pitchFamily="34" charset="0"/>
              </a:rPr>
              <a:t> 1458     3    464500</a:t>
            </a:r>
          </a:p>
          <a:p>
            <a:pPr algn="l">
              <a:spcBef>
                <a:spcPts val="400"/>
              </a:spcBef>
            </a:pPr>
            <a:r>
              <a:rPr lang="en-US" sz="1600" dirty="0">
                <a:latin typeface="Arial" panose="020B0604020202020204" pitchFamily="34" charset="0"/>
                <a:cs typeface="Arial" panose="020B0604020202020204" pitchFamily="34" charset="0"/>
              </a:rPr>
              <a:t> 2526     3    469000</a:t>
            </a:r>
          </a:p>
          <a:p>
            <a:pPr algn="l">
              <a:spcBef>
                <a:spcPts val="400"/>
              </a:spcBef>
            </a:pPr>
            <a:endParaRPr lang="en-US" sz="1600" dirty="0">
              <a:latin typeface="Arial" panose="020B0604020202020204" pitchFamily="34" charset="0"/>
              <a:cs typeface="Arial" panose="020B0604020202020204" pitchFamily="34" charset="0"/>
            </a:endParaRPr>
          </a:p>
          <a:p>
            <a:pPr algn="l">
              <a:spcBef>
                <a:spcPts val="400"/>
              </a:spcBef>
            </a:pPr>
            <a:r>
              <a:rPr lang="en-US" sz="1800" dirty="0">
                <a:latin typeface="Arial" panose="020B0604020202020204" pitchFamily="34" charset="0"/>
                <a:cs typeface="Arial" panose="020B0604020202020204" pitchFamily="34" charset="0"/>
              </a:rPr>
              <a:t> </a:t>
            </a:r>
            <a:endParaRPr lang="en-US" sz="2000"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dirty="0"/>
          </a:p>
        </p:txBody>
      </p:sp>
      <p:sp>
        <p:nvSpPr>
          <p:cNvPr id="6" name="Content Placeholder 2">
            <a:extLst>
              <a:ext uri="{FF2B5EF4-FFF2-40B4-BE49-F238E27FC236}">
                <a16:creationId xmlns:a16="http://schemas.microsoft.com/office/drawing/2014/main" id="{15F396ED-3BEE-2D46-8F6B-705B3297EDE5}"/>
              </a:ext>
            </a:extLst>
          </p:cNvPr>
          <p:cNvSpPr txBox="1">
            <a:spLocks/>
          </p:cNvSpPr>
          <p:nvPr/>
        </p:nvSpPr>
        <p:spPr>
          <a:xfrm>
            <a:off x="366937" y="1280972"/>
            <a:ext cx="2178773" cy="459731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size bdrms     price</a:t>
            </a:r>
          </a:p>
          <a:p>
            <a:pPr algn="l">
              <a:spcBef>
                <a:spcPts val="400"/>
              </a:spcBef>
            </a:pPr>
            <a:r>
              <a:rPr lang="en-US" sz="1600" dirty="0">
                <a:latin typeface="Arial" panose="020B0604020202020204" pitchFamily="34" charset="0"/>
                <a:cs typeface="Arial" panose="020B0604020202020204" pitchFamily="34" charset="0"/>
              </a:rPr>
              <a:t> 2104     3   399900</a:t>
            </a:r>
          </a:p>
          <a:p>
            <a:pPr algn="l">
              <a:spcBef>
                <a:spcPts val="400"/>
              </a:spcBef>
            </a:pPr>
            <a:r>
              <a:rPr lang="en-US" sz="1600" dirty="0">
                <a:latin typeface="Arial" panose="020B0604020202020204" pitchFamily="34" charset="0"/>
                <a:cs typeface="Arial" panose="020B0604020202020204" pitchFamily="34" charset="0"/>
              </a:rPr>
              <a:t> 1600     3   329900</a:t>
            </a:r>
          </a:p>
          <a:p>
            <a:pPr algn="l">
              <a:spcBef>
                <a:spcPts val="400"/>
              </a:spcBef>
            </a:pPr>
            <a:r>
              <a:rPr lang="en-US" sz="1600" dirty="0">
                <a:latin typeface="Arial" panose="020B0604020202020204" pitchFamily="34" charset="0"/>
                <a:cs typeface="Arial" panose="020B0604020202020204" pitchFamily="34" charset="0"/>
              </a:rPr>
              <a:t> 2400     3   369000</a:t>
            </a:r>
          </a:p>
          <a:p>
            <a:pPr algn="l">
              <a:spcBef>
                <a:spcPts val="400"/>
              </a:spcBef>
            </a:pPr>
            <a:r>
              <a:rPr lang="en-US" sz="1600" dirty="0">
                <a:latin typeface="Arial" panose="020B0604020202020204" pitchFamily="34" charset="0"/>
                <a:cs typeface="Arial" panose="020B0604020202020204" pitchFamily="34" charset="0"/>
              </a:rPr>
              <a:t> 1416     2   232000</a:t>
            </a:r>
          </a:p>
          <a:p>
            <a:pPr algn="l">
              <a:spcBef>
                <a:spcPts val="400"/>
              </a:spcBef>
            </a:pPr>
            <a:r>
              <a:rPr lang="en-US" sz="1600" dirty="0">
                <a:latin typeface="Arial" panose="020B0604020202020204" pitchFamily="34" charset="0"/>
                <a:cs typeface="Arial" panose="020B0604020202020204" pitchFamily="34" charset="0"/>
              </a:rPr>
              <a:t> 3000     4   539900</a:t>
            </a:r>
          </a:p>
          <a:p>
            <a:pPr algn="l">
              <a:spcBef>
                <a:spcPts val="400"/>
              </a:spcBef>
            </a:pPr>
            <a:r>
              <a:rPr lang="en-US" sz="1600" dirty="0">
                <a:latin typeface="Arial" panose="020B0604020202020204" pitchFamily="34" charset="0"/>
                <a:cs typeface="Arial" panose="020B0604020202020204" pitchFamily="34" charset="0"/>
              </a:rPr>
              <a:t> 1985     4   299900</a:t>
            </a:r>
          </a:p>
          <a:p>
            <a:pPr algn="l">
              <a:spcBef>
                <a:spcPts val="400"/>
              </a:spcBef>
            </a:pPr>
            <a:r>
              <a:rPr lang="en-US" sz="1600" dirty="0">
                <a:latin typeface="Arial" panose="020B0604020202020204" pitchFamily="34" charset="0"/>
                <a:cs typeface="Arial" panose="020B0604020202020204" pitchFamily="34" charset="0"/>
              </a:rPr>
              <a:t> 1534     3   314900</a:t>
            </a:r>
          </a:p>
          <a:p>
            <a:pPr algn="l">
              <a:spcBef>
                <a:spcPts val="400"/>
              </a:spcBef>
            </a:pPr>
            <a:r>
              <a:rPr lang="en-US" sz="1600" dirty="0">
                <a:latin typeface="Arial" panose="020B0604020202020204" pitchFamily="34" charset="0"/>
                <a:cs typeface="Arial" panose="020B0604020202020204" pitchFamily="34" charset="0"/>
              </a:rPr>
              <a:t> 1427     3   198999</a:t>
            </a:r>
          </a:p>
          <a:p>
            <a:pPr algn="l">
              <a:spcBef>
                <a:spcPts val="400"/>
              </a:spcBef>
            </a:pPr>
            <a:r>
              <a:rPr lang="en-US" sz="1600" dirty="0">
                <a:latin typeface="Arial" panose="020B0604020202020204" pitchFamily="34" charset="0"/>
                <a:cs typeface="Arial" panose="020B0604020202020204" pitchFamily="34" charset="0"/>
              </a:rPr>
              <a:t> 1380     3   212000</a:t>
            </a:r>
          </a:p>
          <a:p>
            <a:pPr algn="l">
              <a:spcBef>
                <a:spcPts val="400"/>
              </a:spcBef>
            </a:pPr>
            <a:r>
              <a:rPr lang="en-US" sz="1600" dirty="0">
                <a:latin typeface="Arial" panose="020B0604020202020204" pitchFamily="34" charset="0"/>
                <a:cs typeface="Arial" panose="020B0604020202020204" pitchFamily="34" charset="0"/>
              </a:rPr>
              <a:t> 1494     3   242500</a:t>
            </a:r>
          </a:p>
          <a:p>
            <a:pPr algn="l">
              <a:spcBef>
                <a:spcPts val="400"/>
              </a:spcBef>
            </a:pPr>
            <a:r>
              <a:rPr lang="en-US" sz="1600" dirty="0">
                <a:latin typeface="Arial" panose="020B0604020202020204" pitchFamily="34" charset="0"/>
                <a:cs typeface="Arial" panose="020B0604020202020204" pitchFamily="34" charset="0"/>
              </a:rPr>
              <a:t> 1940     4   239999</a:t>
            </a:r>
          </a:p>
          <a:p>
            <a:pPr algn="l">
              <a:spcBef>
                <a:spcPts val="400"/>
              </a:spcBef>
            </a:pPr>
            <a:r>
              <a:rPr lang="en-US" sz="1600" dirty="0">
                <a:latin typeface="Arial" panose="020B0604020202020204" pitchFamily="34" charset="0"/>
                <a:cs typeface="Arial" panose="020B0604020202020204" pitchFamily="34" charset="0"/>
              </a:rPr>
              <a:t> 2000     3   347000</a:t>
            </a:r>
          </a:p>
          <a:p>
            <a:pPr algn="l">
              <a:spcBef>
                <a:spcPts val="400"/>
              </a:spcBef>
            </a:pPr>
            <a:r>
              <a:rPr lang="en-US" sz="1600" dirty="0">
                <a:latin typeface="Arial" panose="020B0604020202020204" pitchFamily="34" charset="0"/>
                <a:cs typeface="Arial" panose="020B0604020202020204" pitchFamily="34" charset="0"/>
              </a:rPr>
              <a:t> 1890     3   329999</a:t>
            </a:r>
          </a:p>
          <a:p>
            <a:pPr algn="l">
              <a:spcBef>
                <a:spcPts val="400"/>
              </a:spcBef>
            </a:pPr>
            <a:r>
              <a:rPr lang="en-US" sz="1600" dirty="0">
                <a:latin typeface="Arial" panose="020B0604020202020204" pitchFamily="34" charset="0"/>
                <a:cs typeface="Arial" panose="020B0604020202020204" pitchFamily="34" charset="0"/>
              </a:rPr>
              <a:t> 4478     5   699900</a:t>
            </a:r>
          </a:p>
          <a:p>
            <a:pPr algn="l"/>
            <a:endParaRPr lang="en-US" sz="1600" dirty="0">
              <a:latin typeface="Arial" panose="020B0604020202020204" pitchFamily="34" charset="0"/>
              <a:cs typeface="Arial" panose="020B0604020202020204" pitchFamily="34" charset="0"/>
            </a:endParaRPr>
          </a:p>
          <a:p>
            <a:pPr algn="l"/>
            <a:r>
              <a:rPr lang="en-US" sz="1600" dirty="0">
                <a:latin typeface="Arial" panose="020B0604020202020204" pitchFamily="34" charset="0"/>
                <a:cs typeface="Arial" panose="020B0604020202020204" pitchFamily="34" charset="0"/>
              </a:rPr>
              <a:t> </a:t>
            </a:r>
            <a:endParaRPr lang="en-US" sz="1800" dirty="0"/>
          </a:p>
        </p:txBody>
      </p:sp>
      <p:sp>
        <p:nvSpPr>
          <p:cNvPr id="7" name="Content Placeholder 2">
            <a:extLst>
              <a:ext uri="{FF2B5EF4-FFF2-40B4-BE49-F238E27FC236}">
                <a16:creationId xmlns:a16="http://schemas.microsoft.com/office/drawing/2014/main" id="{6A19A8DD-3C5A-674B-9BFD-4EE30B0FF8D7}"/>
              </a:ext>
            </a:extLst>
          </p:cNvPr>
          <p:cNvSpPr txBox="1">
            <a:spLocks/>
          </p:cNvSpPr>
          <p:nvPr/>
        </p:nvSpPr>
        <p:spPr>
          <a:xfrm>
            <a:off x="4478637" y="1307648"/>
            <a:ext cx="3062975" cy="54201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size bdrms     price</a:t>
            </a:r>
          </a:p>
          <a:p>
            <a:pPr algn="l">
              <a:spcBef>
                <a:spcPts val="400"/>
              </a:spcBef>
            </a:pPr>
            <a:r>
              <a:rPr lang="en-US" sz="1600" dirty="0">
                <a:latin typeface="Arial" panose="020B0604020202020204" pitchFamily="34" charset="0"/>
                <a:cs typeface="Arial" panose="020B0604020202020204" pitchFamily="34" charset="0"/>
              </a:rPr>
              <a:t> 2200     3     475000</a:t>
            </a:r>
          </a:p>
          <a:p>
            <a:pPr algn="l">
              <a:spcBef>
                <a:spcPts val="400"/>
              </a:spcBef>
            </a:pPr>
            <a:r>
              <a:rPr lang="en-US" sz="1600" dirty="0">
                <a:latin typeface="Arial" panose="020B0604020202020204" pitchFamily="34" charset="0"/>
                <a:cs typeface="Arial" panose="020B0604020202020204" pitchFamily="34" charset="0"/>
              </a:rPr>
              <a:t> 2637     3     299900</a:t>
            </a:r>
          </a:p>
          <a:p>
            <a:pPr algn="l">
              <a:spcBef>
                <a:spcPts val="400"/>
              </a:spcBef>
            </a:pPr>
            <a:r>
              <a:rPr lang="en-US" sz="1600" dirty="0">
                <a:latin typeface="Arial" panose="020B0604020202020204" pitchFamily="34" charset="0"/>
                <a:cs typeface="Arial" panose="020B0604020202020204" pitchFamily="34" charset="0"/>
              </a:rPr>
              <a:t> 1839     2     349900</a:t>
            </a:r>
          </a:p>
          <a:p>
            <a:pPr algn="l">
              <a:spcBef>
                <a:spcPts val="400"/>
              </a:spcBef>
            </a:pPr>
            <a:r>
              <a:rPr lang="en-US" sz="1600" dirty="0">
                <a:latin typeface="Arial" panose="020B0604020202020204" pitchFamily="34" charset="0"/>
                <a:cs typeface="Arial" panose="020B0604020202020204" pitchFamily="34" charset="0"/>
              </a:rPr>
              <a:t> 1000     1     169900</a:t>
            </a:r>
          </a:p>
          <a:p>
            <a:pPr algn="l">
              <a:spcBef>
                <a:spcPts val="400"/>
              </a:spcBef>
            </a:pPr>
            <a:r>
              <a:rPr lang="en-US" sz="1600" dirty="0">
                <a:latin typeface="Arial" panose="020B0604020202020204" pitchFamily="34" charset="0"/>
                <a:cs typeface="Arial" panose="020B0604020202020204" pitchFamily="34" charset="0"/>
              </a:rPr>
              <a:t> 2040     4     314900</a:t>
            </a:r>
          </a:p>
          <a:p>
            <a:pPr algn="l">
              <a:spcBef>
                <a:spcPts val="400"/>
              </a:spcBef>
            </a:pPr>
            <a:r>
              <a:rPr lang="en-US" sz="1600" dirty="0">
                <a:latin typeface="Arial" panose="020B0604020202020204" pitchFamily="34" charset="0"/>
                <a:cs typeface="Arial" panose="020B0604020202020204" pitchFamily="34" charset="0"/>
              </a:rPr>
              <a:t> 3137     3     579900</a:t>
            </a:r>
          </a:p>
          <a:p>
            <a:pPr algn="l">
              <a:spcBef>
                <a:spcPts val="400"/>
              </a:spcBef>
            </a:pPr>
            <a:r>
              <a:rPr lang="en-US" sz="1600" dirty="0">
                <a:latin typeface="Arial" panose="020B0604020202020204" pitchFamily="34" charset="0"/>
                <a:cs typeface="Arial" panose="020B0604020202020204" pitchFamily="34" charset="0"/>
              </a:rPr>
              <a:t> 1811     4     285900</a:t>
            </a:r>
          </a:p>
          <a:p>
            <a:pPr algn="l">
              <a:spcBef>
                <a:spcPts val="400"/>
              </a:spcBef>
            </a:pPr>
            <a:r>
              <a:rPr lang="en-US" sz="1600" dirty="0">
                <a:latin typeface="Arial" panose="020B0604020202020204" pitchFamily="34" charset="0"/>
                <a:cs typeface="Arial" panose="020B0604020202020204" pitchFamily="34" charset="0"/>
              </a:rPr>
              <a:t> 1437     3     249900</a:t>
            </a:r>
          </a:p>
          <a:p>
            <a:pPr algn="l">
              <a:spcBef>
                <a:spcPts val="400"/>
              </a:spcBef>
            </a:pPr>
            <a:r>
              <a:rPr lang="en-US" sz="1600" dirty="0">
                <a:latin typeface="Arial" panose="020B0604020202020204" pitchFamily="34" charset="0"/>
                <a:cs typeface="Arial" panose="020B0604020202020204" pitchFamily="34" charset="0"/>
              </a:rPr>
              <a:t> 1239     3     229900</a:t>
            </a:r>
          </a:p>
          <a:p>
            <a:pPr algn="l">
              <a:spcBef>
                <a:spcPts val="400"/>
              </a:spcBef>
            </a:pPr>
            <a:r>
              <a:rPr lang="en-US" sz="1600" dirty="0">
                <a:latin typeface="Arial" panose="020B0604020202020204" pitchFamily="34" charset="0"/>
                <a:cs typeface="Arial" panose="020B0604020202020204" pitchFamily="34" charset="0"/>
              </a:rPr>
              <a:t> 2132     4     345000</a:t>
            </a:r>
          </a:p>
          <a:p>
            <a:pPr algn="l">
              <a:spcBef>
                <a:spcPts val="400"/>
              </a:spcBef>
            </a:pPr>
            <a:r>
              <a:rPr lang="en-US" sz="1600" dirty="0">
                <a:latin typeface="Arial" panose="020B0604020202020204" pitchFamily="34" charset="0"/>
                <a:cs typeface="Arial" panose="020B0604020202020204" pitchFamily="34" charset="0"/>
              </a:rPr>
              <a:t> 4215     4     549000</a:t>
            </a:r>
          </a:p>
          <a:p>
            <a:pPr algn="l">
              <a:spcBef>
                <a:spcPts val="400"/>
              </a:spcBef>
            </a:pPr>
            <a:r>
              <a:rPr lang="en-US" sz="1600" dirty="0">
                <a:latin typeface="Arial" panose="020B0604020202020204" pitchFamily="34" charset="0"/>
                <a:cs typeface="Arial" panose="020B0604020202020204" pitchFamily="34" charset="0"/>
              </a:rPr>
              <a:t> 2162     4     287000</a:t>
            </a:r>
          </a:p>
          <a:p>
            <a:pPr algn="l">
              <a:spcBef>
                <a:spcPts val="400"/>
              </a:spcBef>
            </a:pPr>
            <a:r>
              <a:rPr lang="en-US" sz="1600" dirty="0">
                <a:latin typeface="Arial" panose="020B0604020202020204" pitchFamily="34" charset="0"/>
                <a:cs typeface="Arial" panose="020B0604020202020204" pitchFamily="34" charset="0"/>
              </a:rPr>
              <a:t> 1664     2     368500</a:t>
            </a:r>
          </a:p>
          <a:p>
            <a:pPr algn="l">
              <a:spcBef>
                <a:spcPts val="400"/>
              </a:spcBef>
            </a:pPr>
            <a:r>
              <a:rPr lang="en-US" sz="1600" dirty="0">
                <a:latin typeface="Arial" panose="020B0604020202020204" pitchFamily="34" charset="0"/>
                <a:cs typeface="Arial" panose="020B0604020202020204" pitchFamily="34" charset="0"/>
              </a:rPr>
              <a:t> 2238     3     329900</a:t>
            </a:r>
          </a:p>
          <a:p>
            <a:pPr algn="l"/>
            <a:endParaRPr lang="en-US" sz="2000" dirty="0"/>
          </a:p>
        </p:txBody>
      </p:sp>
      <p:sp>
        <p:nvSpPr>
          <p:cNvPr id="8" name="Content Placeholder 2">
            <a:extLst>
              <a:ext uri="{FF2B5EF4-FFF2-40B4-BE49-F238E27FC236}">
                <a16:creationId xmlns:a16="http://schemas.microsoft.com/office/drawing/2014/main" id="{EF450472-1E79-744A-992A-6DC6AF97660E}"/>
              </a:ext>
            </a:extLst>
          </p:cNvPr>
          <p:cNvSpPr txBox="1">
            <a:spLocks/>
          </p:cNvSpPr>
          <p:nvPr/>
        </p:nvSpPr>
        <p:spPr>
          <a:xfrm>
            <a:off x="7143056" y="1306729"/>
            <a:ext cx="4773793" cy="537953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 size  bdrms     price</a:t>
            </a:r>
          </a:p>
          <a:p>
            <a:pPr algn="l">
              <a:spcBef>
                <a:spcPts val="400"/>
              </a:spcBef>
            </a:pPr>
            <a:r>
              <a:rPr lang="en-US" sz="1600" dirty="0">
                <a:latin typeface="Arial" panose="020B0604020202020204" pitchFamily="34" charset="0"/>
                <a:cs typeface="Arial" panose="020B0604020202020204" pitchFamily="34" charset="0"/>
              </a:rPr>
              <a:t> 2567     4        314000</a:t>
            </a:r>
          </a:p>
          <a:p>
            <a:pPr algn="l">
              <a:spcBef>
                <a:spcPts val="400"/>
              </a:spcBef>
            </a:pPr>
            <a:r>
              <a:rPr lang="en-US" sz="1600" dirty="0">
                <a:latin typeface="Arial" panose="020B0604020202020204" pitchFamily="34" charset="0"/>
                <a:cs typeface="Arial" panose="020B0604020202020204" pitchFamily="34" charset="0"/>
              </a:rPr>
              <a:t> 1200     3        299000</a:t>
            </a:r>
          </a:p>
          <a:p>
            <a:pPr algn="l">
              <a:spcBef>
                <a:spcPts val="400"/>
              </a:spcBef>
            </a:pPr>
            <a:r>
              <a:rPr lang="en-US" sz="1600" dirty="0">
                <a:latin typeface="Arial" panose="020B0604020202020204" pitchFamily="34" charset="0"/>
                <a:cs typeface="Arial" panose="020B0604020202020204" pitchFamily="34" charset="0"/>
              </a:rPr>
              <a:t>  852      2        179900</a:t>
            </a:r>
          </a:p>
          <a:p>
            <a:pPr algn="l">
              <a:spcBef>
                <a:spcPts val="400"/>
              </a:spcBef>
            </a:pPr>
            <a:r>
              <a:rPr lang="en-US" sz="1600" dirty="0">
                <a:latin typeface="Arial" panose="020B0604020202020204" pitchFamily="34" charset="0"/>
                <a:cs typeface="Arial" panose="020B0604020202020204" pitchFamily="34" charset="0"/>
              </a:rPr>
              <a:t> 1852     4        299900</a:t>
            </a:r>
          </a:p>
          <a:p>
            <a:pPr algn="l">
              <a:spcBef>
                <a:spcPts val="400"/>
              </a:spcBef>
            </a:pPr>
            <a:r>
              <a:rPr lang="en-US" sz="1600" dirty="0">
                <a:latin typeface="Arial" panose="020B0604020202020204" pitchFamily="34" charset="0"/>
                <a:cs typeface="Arial" panose="020B0604020202020204" pitchFamily="34" charset="0"/>
              </a:rPr>
              <a:t> 1203     3        239500</a:t>
            </a:r>
          </a:p>
          <a:p>
            <a:pPr algn="l"/>
            <a:endParaRPr lang="en-US" sz="1600" dirty="0">
              <a:latin typeface="Arial" panose="020B0604020202020204" pitchFamily="34" charset="0"/>
              <a:cs typeface="Arial" panose="020B0604020202020204" pitchFamily="34" charset="0"/>
            </a:endParaRPr>
          </a:p>
          <a:p>
            <a:pPr algn="l">
              <a:spcBef>
                <a:spcPts val="0"/>
              </a:spcBef>
            </a:pPr>
            <a:r>
              <a:rPr lang="en-US" sz="1600" b="1" dirty="0">
                <a:latin typeface="Arial" panose="020B0604020202020204" pitchFamily="34" charset="0"/>
                <a:cs typeface="Arial" panose="020B0604020202020204" pitchFamily="34" charset="0"/>
              </a:rPr>
              <a:t>Direct solution</a:t>
            </a:r>
          </a:p>
          <a:p>
            <a:pPr algn="l">
              <a:spcBef>
                <a:spcPts val="0"/>
              </a:spcBef>
            </a:pPr>
            <a:r>
              <a:rPr lang="en-US" sz="1600" dirty="0">
                <a:latin typeface="Arial" panose="020B0604020202020204" pitchFamily="34" charset="0"/>
                <a:cs typeface="Arial" panose="020B0604020202020204" pitchFamily="34" charset="0"/>
              </a:rPr>
              <a:t>b: 92392.92, w: (139.30948, -9681.65919)</a:t>
            </a:r>
          </a:p>
          <a:p>
            <a:pPr algn="l">
              <a:spcBef>
                <a:spcPts val="0"/>
              </a:spcBef>
            </a:pPr>
            <a:r>
              <a:rPr lang="en-US" sz="1600" dirty="0">
                <a:latin typeface="Arial" panose="020B0604020202020204" pitchFamily="34" charset="0"/>
                <a:cs typeface="Arial" panose="020B0604020202020204" pitchFamily="34" charset="0"/>
              </a:rPr>
              <a:t>Prediction: 1500 square ft, 3 bedrooms, predicted price: 272312.16, rms:  9325.08</a:t>
            </a:r>
          </a:p>
          <a:p>
            <a:pPr algn="l">
              <a:spcBef>
                <a:spcPts val="0"/>
              </a:spcBef>
            </a:pPr>
            <a:endParaRPr lang="en-US" sz="1600" dirty="0">
              <a:latin typeface="Arial" panose="020B0604020202020204" pitchFamily="34" charset="0"/>
              <a:cs typeface="Arial" panose="020B0604020202020204" pitchFamily="34" charset="0"/>
            </a:endParaRPr>
          </a:p>
          <a:p>
            <a:pPr algn="l">
              <a:spcBef>
                <a:spcPts val="0"/>
              </a:spcBef>
            </a:pPr>
            <a:r>
              <a:rPr lang="en-US" sz="1600" b="1" dirty="0">
                <a:latin typeface="Arial" panose="020B0604020202020204" pitchFamily="34" charset="0"/>
                <a:cs typeface="Arial" panose="020B0604020202020204" pitchFamily="34" charset="0"/>
              </a:rPr>
              <a:t>Gradient descent</a:t>
            </a:r>
          </a:p>
          <a:p>
            <a:pPr algn="l">
              <a:spcBef>
                <a:spcPts val="0"/>
              </a:spcBef>
            </a:pPr>
            <a:r>
              <a:rPr lang="en-US" sz="1600" dirty="0">
                <a:latin typeface="Arial" panose="020B0604020202020204" pitchFamily="34" charset="0"/>
                <a:cs typeface="Arial" panose="020B0604020202020204" pitchFamily="34" charset="0"/>
              </a:rPr>
              <a:t>num_steps: 78</a:t>
            </a:r>
          </a:p>
          <a:p>
            <a:pPr algn="l">
              <a:spcBef>
                <a:spcPts val="0"/>
              </a:spcBef>
            </a:pPr>
            <a:r>
              <a:rPr lang="en-US" sz="1600" dirty="0">
                <a:latin typeface="Arial" panose="020B0604020202020204" pitchFamily="34" charset="0"/>
                <a:cs typeface="Arial" panose="020B0604020202020204" pitchFamily="34" charset="0"/>
              </a:rPr>
              <a:t>b: 78680.71678, w: (128.67889, 2461.29430)</a:t>
            </a:r>
          </a:p>
          <a:p>
            <a:pPr algn="l">
              <a:spcBef>
                <a:spcPts val="0"/>
              </a:spcBef>
            </a:pPr>
            <a:r>
              <a:rPr lang="en-US" sz="1600" dirty="0">
                <a:latin typeface="Arial" panose="020B0604020202020204" pitchFamily="34" charset="0"/>
                <a:cs typeface="Arial" panose="020B0604020202020204" pitchFamily="34" charset="0"/>
              </a:rPr>
              <a:t>Prediction: 1500 square ft, 3 bedrooms, predicted price: 279082.93, rms: 11891.09</a:t>
            </a:r>
          </a:p>
          <a:p>
            <a:pPr marL="342900" indent="-342900" algn="l">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3432BB32-D4CA-5F2A-2FDB-236EC37AA473}"/>
              </a:ext>
            </a:extLst>
          </p:cNvPr>
          <p:cNvSpPr txBox="1"/>
          <p:nvPr/>
        </p:nvSpPr>
        <p:spPr>
          <a:xfrm>
            <a:off x="510639" y="6020790"/>
            <a:ext cx="4002955" cy="369332"/>
          </a:xfrm>
          <a:prstGeom prst="rect">
            <a:avLst/>
          </a:prstGeom>
          <a:noFill/>
        </p:spPr>
        <p:txBody>
          <a:bodyPr wrap="none" rtlCol="0">
            <a:spAutoFit/>
          </a:bodyPr>
          <a:lstStyle/>
          <a:p>
            <a:r>
              <a:rPr lang="en-US" baseline="30000" dirty="0">
                <a:latin typeface="Calibri" panose="020F0502020204030204" pitchFamily="34" charset="0"/>
                <a:cs typeface="Calibri" panose="020F0502020204030204" pitchFamily="34" charset="0"/>
              </a:rPr>
              <a:t>1</a:t>
            </a:r>
            <a:r>
              <a:rPr lang="en-US" dirty="0">
                <a:latin typeface="Calibri" panose="020F0502020204030204" pitchFamily="34" charset="0"/>
                <a:cs typeface="Calibri" panose="020F0502020204030204" pitchFamily="34" charset="0"/>
              </a:rPr>
              <a:t> From Andrew Ng’s Stanford class notes</a:t>
            </a:r>
          </a:p>
        </p:txBody>
      </p:sp>
    </p:spTree>
    <p:extLst>
      <p:ext uri="{BB962C8B-B14F-4D97-AF65-F5344CB8AC3E}">
        <p14:creationId xmlns:p14="http://schemas.microsoft.com/office/powerpoint/2010/main" val="201510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35858" y="1381620"/>
                <a:ext cx="11776730" cy="484675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Earlier, we approximated the curve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e>
                    </m:d>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num>
                      <m:den>
                        <m:r>
                          <a:rPr lang="en-US" sz="2000" b="0" i="1" smtClean="0">
                            <a:latin typeface="Cambria Math" panose="02040503050406030204" pitchFamily="18" charset="0"/>
                            <a:cs typeface="Arial" charset="0"/>
                          </a:rPr>
                          <m:t>5</m:t>
                        </m:r>
                      </m:den>
                    </m:f>
                    <m:r>
                      <a:rPr lang="en-US" sz="2000" b="0" i="1" smtClean="0">
                        <a:latin typeface="Cambria Math" panose="02040503050406030204" pitchFamily="18" charset="0"/>
                        <a:cs typeface="Arial" charset="0"/>
                      </a:rPr>
                      <m:t> </m:t>
                    </m:r>
                    <m:r>
                      <m:rPr>
                        <m:sty m:val="p"/>
                      </m:rPr>
                      <a:rPr lang="en-US" sz="2000" b="0" i="0" smtClean="0">
                        <a:latin typeface="Cambria Math" panose="02040503050406030204" pitchFamily="18" charset="0"/>
                        <a:cs typeface="Arial" charset="0"/>
                      </a:rPr>
                      <m:t>sin</m:t>
                    </m:r>
                    <m:r>
                      <a:rPr lang="en-US" sz="2000" b="0" i="1" smtClean="0">
                        <a:latin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oMath>
                </a14:m>
                <a:r>
                  <a:rPr lang="en-US" sz="2000" dirty="0">
                    <a:latin typeface="Arial" charset="0"/>
                    <a:ea typeface="Arial" charset="0"/>
                    <a:cs typeface="Arial" charset="0"/>
                  </a:rPr>
                  <a:t>x), for </a:t>
                </a:r>
                <a14:m>
                  <m:oMath xmlns:m="http://schemas.openxmlformats.org/officeDocument/2006/math">
                    <m:r>
                      <a:rPr lang="en-US" sz="2000" b="0" i="1" smtClean="0">
                        <a:latin typeface="Cambria Math" panose="02040503050406030204" pitchFamily="18" charset="0"/>
                        <a:ea typeface="Arial" charset="0"/>
                        <a:cs typeface="Arial" charset="0"/>
                      </a:rPr>
                      <m:t>0</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≤1</m:t>
                    </m:r>
                  </m:oMath>
                </a14:m>
                <a:r>
                  <a:rPr lang="en-US" sz="2000" dirty="0">
                    <a:latin typeface="Arial" charset="0"/>
                    <a:ea typeface="Arial" charset="0"/>
                    <a:cs typeface="Arial" charset="0"/>
                  </a:rPr>
                  <a:t>, using a polynomial and invited you to think of this as a learning problem, namely, given the value of the true f(x) at m evenly spaced points, find a polynomial that “predicts” the values of f(x) at other points.  We tried three polynomials: a linear function, a cubic and a polynomial of degree 10.  We found the linear prediction “underfit” the data (and was hence a poor predicter), a cubic, which did a fine job and a 10</a:t>
                </a:r>
                <a:r>
                  <a:rPr lang="en-US" sz="2000" baseline="30000" dirty="0">
                    <a:latin typeface="Arial" charset="0"/>
                    <a:ea typeface="Arial" charset="0"/>
                    <a:cs typeface="Arial" charset="0"/>
                  </a:rPr>
                  <a:t>th</a:t>
                </a:r>
                <a:r>
                  <a:rPr lang="en-US" sz="2000" dirty="0">
                    <a:latin typeface="Arial" charset="0"/>
                    <a:ea typeface="Arial" charset="0"/>
                    <a:cs typeface="Arial" charset="0"/>
                  </a:rPr>
                  <a:t> degree polynomial which “overfit” the data, oscillating wildly off the training set but doing perfectly on the training data.</a:t>
                </a:r>
              </a:p>
              <a:p>
                <a:pPr marL="342900" indent="-342900" algn="l">
                  <a:buFont typeface="Arial" panose="020B0604020202020204" pitchFamily="34" charset="0"/>
                  <a:buChar char="•"/>
                </a:pPr>
                <a:r>
                  <a:rPr lang="en-US" sz="2000" dirty="0">
                    <a:latin typeface="Arial" charset="0"/>
                    <a:ea typeface="Arial" charset="0"/>
                    <a:cs typeface="Arial" charset="0"/>
                  </a:rPr>
                  <a:t>The cubic was  </a:t>
                </a:r>
                <a14:m>
                  <m:oMath xmlns:m="http://schemas.openxmlformats.org/officeDocument/2006/math">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=8.48</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3</m:t>
                        </m:r>
                      </m:sup>
                    </m:sSup>
                    <m:r>
                      <a:rPr lang="en-US" sz="2000" b="0" i="1" smtClean="0">
                        <a:latin typeface="Cambria Math" panose="02040503050406030204" pitchFamily="18" charset="0"/>
                        <a:cs typeface="Arial" charset="0"/>
                      </a:rPr>
                      <m:t>−12.72</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+4.29</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.48</m:t>
                    </m:r>
                  </m:oMath>
                </a14:m>
                <a:r>
                  <a:rPr lang="en-US" sz="2000" dirty="0">
                    <a:latin typeface="Arial" charset="0"/>
                    <a:ea typeface="Arial" charset="0"/>
                    <a:cs typeface="Arial" charset="0"/>
                  </a:rPr>
                  <a:t>.  But how did we find the parameters?.</a:t>
                </a:r>
              </a:p>
              <a:p>
                <a:pPr marL="800100" lvl="1" indent="-342900" algn="l">
                  <a:buFont typeface="Arial" panose="020B0604020202020204" pitchFamily="34" charset="0"/>
                  <a:buChar char="•"/>
                </a:pPr>
                <a:r>
                  <a:rPr lang="en-US" dirty="0">
                    <a:latin typeface="Arial" charset="0"/>
                    <a:ea typeface="Arial" charset="0"/>
                    <a:cs typeface="Arial" charset="0"/>
                  </a:rPr>
                  <a:t>The answer is we used linear regression with four features.</a:t>
                </a:r>
              </a:p>
              <a:p>
                <a:pPr marL="800100" lvl="1" indent="-342900" algn="l">
                  <a:buFont typeface="Arial" panose="020B0604020202020204" pitchFamily="34" charset="0"/>
                  <a:buChar char="•"/>
                </a:pPr>
                <a:r>
                  <a:rPr lang="en-US" dirty="0">
                    <a:latin typeface="Arial" charset="0"/>
                    <a:ea typeface="Arial" charset="0"/>
                    <a:cs typeface="Arial" charset="0"/>
                  </a:rPr>
                  <a:t>The features were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1,</m:t>
                        </m:r>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𝑖</m:t>
                        </m:r>
                      </m:sub>
                    </m:sSub>
                    <m:r>
                      <a:rPr lang="en-US" b="0" i="1" smtClean="0">
                        <a:latin typeface="Cambria Math" panose="02040503050406030204" pitchFamily="18" charset="0"/>
                        <a:cs typeface="Arial" charset="0"/>
                      </a:rPr>
                      <m:t>, </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𝑖</m:t>
                            </m:r>
                          </m:sub>
                        </m:sSub>
                      </m:e>
                      <m:sup>
                        <m:r>
                          <a:rPr lang="en-US" b="0" i="1" smtClean="0">
                            <a:latin typeface="Cambria Math" panose="02040503050406030204" pitchFamily="18" charset="0"/>
                            <a:cs typeface="Arial" charset="0"/>
                          </a:rPr>
                          <m:t>2</m:t>
                        </m:r>
                      </m:sup>
                    </m:sSup>
                  </m:oMath>
                </a14:m>
                <a:r>
                  <a:rPr lang="en-US" dirty="0">
                    <a:latin typeface="Arial" charset="0"/>
                    <a:ea typeface="Arial" charset="0"/>
                    <a:cs typeface="Arial" charset="0"/>
                  </a:rPr>
                  <a:t>, and</a:t>
                </a:r>
                <a14:m>
                  <m:oMath xmlns:m="http://schemas.openxmlformats.org/officeDocument/2006/math">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b="0" i="1" smtClean="0">
                                <a:latin typeface="Cambria Math" panose="02040503050406030204" pitchFamily="18" charset="0"/>
                                <a:cs typeface="Arial" charset="0"/>
                              </a:rPr>
                              <m:t> </m:t>
                            </m:r>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𝑖</m:t>
                            </m:r>
                          </m:sub>
                        </m:sSub>
                      </m:e>
                      <m:sup>
                        <m:r>
                          <a:rPr lang="en-US" b="0" i="1" smtClean="0">
                            <a:latin typeface="Cambria Math" panose="02040503050406030204" pitchFamily="18" charset="0"/>
                            <a:cs typeface="Arial" charset="0"/>
                          </a:rPr>
                          <m:t>3</m:t>
                        </m:r>
                      </m:sup>
                    </m:sSup>
                  </m:oMath>
                </a14:m>
                <a:r>
                  <a:rPr lang="en-US"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In fact, we did three things in the fitting exercise:</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We selected a model with four parameters.</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We applied linear regression.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We tested the quality of our prediction.</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35858" y="1381620"/>
                <a:ext cx="11776730" cy="4846758"/>
              </a:xfrm>
              <a:prstGeom prst="rect">
                <a:avLst/>
              </a:prstGeom>
              <a:blipFill>
                <a:blip r:embed="rId3"/>
                <a:stretch>
                  <a:fillRect l="-431" r="-43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91A0883-D555-6B4B-A6FF-DFED5EBFF121}"/>
              </a:ext>
            </a:extLst>
          </p:cNvPr>
          <p:cNvPicPr>
            <a:picLocks noChangeAspect="1"/>
          </p:cNvPicPr>
          <p:nvPr/>
        </p:nvPicPr>
        <p:blipFill>
          <a:blip r:embed="rId4"/>
          <a:stretch>
            <a:fillRect/>
          </a:stretch>
        </p:blipFill>
        <p:spPr>
          <a:xfrm>
            <a:off x="8039304" y="4532039"/>
            <a:ext cx="4064972" cy="2080590"/>
          </a:xfrm>
          <a:prstGeom prst="rect">
            <a:avLst/>
          </a:prstGeom>
        </p:spPr>
      </p:pic>
      <p:sp>
        <p:nvSpPr>
          <p:cNvPr id="9" name="TextBox 8">
            <a:extLst>
              <a:ext uri="{FF2B5EF4-FFF2-40B4-BE49-F238E27FC236}">
                <a16:creationId xmlns:a16="http://schemas.microsoft.com/office/drawing/2014/main" id="{C99A17AA-00A7-BD40-A791-F154B79CF30A}"/>
              </a:ext>
            </a:extLst>
          </p:cNvPr>
          <p:cNvSpPr txBox="1"/>
          <p:nvPr/>
        </p:nvSpPr>
        <p:spPr>
          <a:xfrm>
            <a:off x="573206" y="6469039"/>
            <a:ext cx="7199407" cy="307777"/>
          </a:xfrm>
          <a:prstGeom prst="rect">
            <a:avLst/>
          </a:prstGeom>
          <a:noFill/>
        </p:spPr>
        <p:txBody>
          <a:bodyPr wrap="none" rtlCol="0">
            <a:spAutoFit/>
          </a:bodyPr>
          <a:lstStyle/>
          <a:p>
            <a:r>
              <a:rPr lang="en-US" sz="1400" dirty="0"/>
              <a:t>Motivation for this slide is from Bishop, Pattern Recognition and Machine Learning</a:t>
            </a:r>
          </a:p>
        </p:txBody>
      </p:sp>
    </p:spTree>
    <p:extLst>
      <p:ext uri="{BB962C8B-B14F-4D97-AF65-F5344CB8AC3E}">
        <p14:creationId xmlns:p14="http://schemas.microsoft.com/office/powerpoint/2010/main" val="3115073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327546" y="1896035"/>
                <a:ext cx="11776730" cy="427555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Now lets look at the question a little more broadly.  Suppose we have training data (</a:t>
                </a:r>
                <a:r>
                  <a:rPr lang="en-US" sz="2000" b="1" dirty="0">
                    <a:latin typeface="Arial" charset="0"/>
                    <a:ea typeface="Arial" charset="0"/>
                    <a:cs typeface="Arial" charset="0"/>
                  </a:rPr>
                  <a:t>x</a:t>
                </a:r>
                <a:r>
                  <a:rPr lang="en-US" sz="2000" dirty="0">
                    <a:latin typeface="Arial" charset="0"/>
                    <a:ea typeface="Arial" charset="0"/>
                    <a:cs typeface="Arial" charset="0"/>
                  </a:rPr>
                  <a:t>(i), y(i)), i= 1, 2, …, m and validation data (</a:t>
                </a:r>
                <a:r>
                  <a:rPr lang="en-US" sz="2000" b="1" dirty="0">
                    <a:latin typeface="Arial" charset="0"/>
                    <a:ea typeface="Arial" charset="0"/>
                    <a:cs typeface="Arial" charset="0"/>
                  </a:rPr>
                  <a:t>x</a:t>
                </a:r>
                <a:r>
                  <a:rPr lang="en-US" sz="2000" dirty="0">
                    <a:latin typeface="Arial" charset="0"/>
                    <a:ea typeface="Arial" charset="0"/>
                    <a:cs typeface="Arial" charset="0"/>
                  </a:rPr>
                  <a:t>(i), y(i)), i= m+1, m+ 2, …, 2m </a:t>
                </a:r>
              </a:p>
              <a:p>
                <a:pPr marL="342900" indent="-342900" algn="l">
                  <a:buFont typeface="Arial" panose="020B0604020202020204" pitchFamily="34" charset="0"/>
                  <a:buChar char="•"/>
                </a:pPr>
                <a:r>
                  <a:rPr lang="en-US" sz="2000" dirty="0">
                    <a:latin typeface="Arial" charset="0"/>
                    <a:ea typeface="Arial" charset="0"/>
                    <a:cs typeface="Arial" charset="0"/>
                  </a:rPr>
                  <a:t>Suppose, as in linear regression, we denote the parameters as a four dimensional vector, </a:t>
                </a:r>
                <a:r>
                  <a:rPr lang="en-US" sz="2000" b="1" dirty="0">
                    <a:latin typeface="Arial" charset="0"/>
                    <a:ea typeface="Arial" charset="0"/>
                    <a:cs typeface="Arial" charset="0"/>
                  </a:rPr>
                  <a:t>w </a:t>
                </a:r>
                <a:r>
                  <a:rPr lang="en-US" sz="2000" dirty="0">
                    <a:latin typeface="Arial" charset="0"/>
                    <a:ea typeface="Arial" charset="0"/>
                    <a:cs typeface="Arial" charset="0"/>
                  </a:rPr>
                  <a:t>and denote the parameter values we settled on is denoted by </a:t>
                </a:r>
                <a:r>
                  <a:rPr lang="en-US" sz="2000" b="1" dirty="0">
                    <a:latin typeface="Arial" charset="0"/>
                    <a:ea typeface="Arial" charset="0"/>
                    <a:cs typeface="Arial" charset="0"/>
                  </a:rPr>
                  <a:t>w</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By using the validation data, we can calculate the root mean square error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𝐸</m:t>
                        </m:r>
                      </m:e>
                      <m:sub>
                        <m:r>
                          <a:rPr lang="en-US" sz="2000" b="0" i="1" smtClean="0">
                            <a:latin typeface="Cambria Math" panose="02040503050406030204" pitchFamily="18" charset="0"/>
                            <a:cs typeface="Arial" charset="0"/>
                          </a:rPr>
                          <m:t>𝑅𝑀𝑆</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e>
                        </m:rad>
                      </m:num>
                      <m:den>
                        <m:r>
                          <a:rPr lang="en-US" sz="2000" b="0" i="1" smtClean="0">
                            <a:latin typeface="Cambria Math" panose="02040503050406030204" pitchFamily="18" charset="0"/>
                            <a:ea typeface="Cambria Math" panose="02040503050406030204" pitchFamily="18" charset="0"/>
                            <a:cs typeface="Arial" charset="0"/>
                          </a:rPr>
                          <m:t>𝑚</m:t>
                        </m:r>
                      </m:den>
                    </m:f>
                  </m:oMath>
                </a14:m>
                <a:r>
                  <a:rPr lang="en-US" sz="2000" dirty="0">
                    <a:latin typeface="Arial" charset="0"/>
                    <a:ea typeface="Arial" charset="0"/>
                    <a:cs typeface="Arial" charset="0"/>
                  </a:rPr>
                  <a:t> where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𝜖</m:t>
                    </m:r>
                    <m:d>
                      <m:dPr>
                        <m:ctrlPr>
                          <a:rPr lang="en-US" sz="2000" b="0" i="1" smtClean="0">
                            <a:latin typeface="Cambria Math" panose="02040503050406030204" pitchFamily="18" charset="0"/>
                            <a:ea typeface="Cambria Math" panose="02040503050406030204" pitchFamily="18" charset="0"/>
                            <a:cs typeface="Arial" charset="0"/>
                          </a:rPr>
                        </m:ctrlPr>
                      </m:dPr>
                      <m:e>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𝑤</m:t>
                            </m:r>
                          </m:e>
                          <m:sup>
                            <m:r>
                              <a:rPr lang="en-US" sz="2000" b="0" i="1" smtClean="0">
                                <a:latin typeface="Cambria Math" panose="02040503050406030204" pitchFamily="18" charset="0"/>
                                <a:ea typeface="Cambria Math" panose="02040503050406030204" pitchFamily="18" charset="0"/>
                                <a:cs typeface="Arial" charset="0"/>
                              </a:rPr>
                              <m:t>∗</m:t>
                            </m:r>
                          </m:sup>
                        </m:sSup>
                      </m:e>
                    </m:d>
                    <m:r>
                      <a:rPr lang="en-US" sz="2000" b="0" i="1" smtClean="0">
                        <a:latin typeface="Cambria Math" panose="02040503050406030204" pitchFamily="18" charset="0"/>
                        <a:ea typeface="Cambria Math" panose="02040503050406030204" pitchFamily="18" charset="0"/>
                        <a:cs typeface="Arial" charset="0"/>
                      </a:rPr>
                      <m:t>= </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𝑚</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𝑚</m:t>
                        </m:r>
                      </m:sup>
                      <m:e>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 </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𝑤</m:t>
                                </m:r>
                              </m:e>
                              <m:sup>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e>
                    </m:nary>
                  </m:oMath>
                </a14:m>
                <a:r>
                  <a:rPr lang="en-US" sz="2000" dirty="0">
                    <a:latin typeface="Arial" charset="0"/>
                    <a:ea typeface="Arial" charset="0"/>
                    <a:cs typeface="Arial" charset="0"/>
                  </a:rPr>
                  <a:t>.  This gives a good normalized metric for loss and had we calculated it for out three proposed models, we would have found, as we noted by graphing, the cubic model was the best fit.</a:t>
                </a:r>
              </a:p>
              <a:p>
                <a:pPr marL="342900" indent="-342900" algn="l">
                  <a:buFont typeface="Arial" panose="020B0604020202020204" pitchFamily="34" charset="0"/>
                  <a:buChar char="•"/>
                </a:pPr>
                <a:r>
                  <a:rPr lang="en-US" sz="2000" dirty="0">
                    <a:latin typeface="Arial" charset="0"/>
                    <a:ea typeface="Arial" charset="0"/>
                    <a:cs typeface="Arial" charset="0"/>
                  </a:rPr>
                  <a:t>This is an opportunity to introduce to topics in a simple setting:</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Regularization</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Cross validation</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327546" y="1896035"/>
                <a:ext cx="11776730" cy="4275559"/>
              </a:xfrm>
              <a:prstGeom prst="rect">
                <a:avLst/>
              </a:prstGeom>
              <a:blipFill>
                <a:blip r:embed="rId3"/>
                <a:stretch>
                  <a:fillRect l="-431" t="-1183" r="-75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73206" y="6469039"/>
            <a:ext cx="7199407" cy="307777"/>
          </a:xfrm>
          <a:prstGeom prst="rect">
            <a:avLst/>
          </a:prstGeom>
          <a:noFill/>
        </p:spPr>
        <p:txBody>
          <a:bodyPr wrap="none" rtlCol="0">
            <a:spAutoFit/>
          </a:bodyPr>
          <a:lstStyle/>
          <a:p>
            <a:r>
              <a:rPr lang="en-US" sz="1400" dirty="0"/>
              <a:t>Motivation for this slide is from Bishop, Pattern Recognition and Machine Learning</a:t>
            </a:r>
          </a:p>
        </p:txBody>
      </p:sp>
    </p:spTree>
    <p:extLst>
      <p:ext uri="{BB962C8B-B14F-4D97-AF65-F5344CB8AC3E}">
        <p14:creationId xmlns:p14="http://schemas.microsoft.com/office/powerpoint/2010/main" val="1314876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Regularization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33</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573206" y="1733989"/>
                <a:ext cx="10714702" cy="427555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We applied linear regression minimizing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To avoid overfitting, which causes the parameters in our model to have large values we could instead minimize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e>
                        </m:nary>
                      </m:e>
                    </m:nary>
                  </m:oMath>
                </a14:m>
                <a:r>
                  <a:rPr lang="en-US" sz="2000" dirty="0">
                    <a:latin typeface="Arial" charset="0"/>
                    <a:ea typeface="Arial" charset="0"/>
                    <a:cs typeface="Arial" charset="0"/>
                  </a:rPr>
                  <a:t>, 𝜆 ≥ 0 is the regularization parameter.  This penalizes ”large coefficients” and reduces the risk of overfitting.</a:t>
                </a:r>
              </a:p>
              <a:p>
                <a:pPr marL="800100" lvl="1"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573206" y="1733989"/>
                <a:ext cx="10714702" cy="4275559"/>
              </a:xfrm>
              <a:prstGeom prst="rect">
                <a:avLst/>
              </a:prstGeom>
              <a:blipFill>
                <a:blip r:embed="rId3"/>
                <a:stretch>
                  <a:fillRect l="-355" t="-10386" r="-11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73206" y="6469039"/>
            <a:ext cx="7199407" cy="307777"/>
          </a:xfrm>
          <a:prstGeom prst="rect">
            <a:avLst/>
          </a:prstGeom>
          <a:noFill/>
        </p:spPr>
        <p:txBody>
          <a:bodyPr wrap="none" rtlCol="0">
            <a:spAutoFit/>
          </a:bodyPr>
          <a:lstStyle/>
          <a:p>
            <a:r>
              <a:rPr lang="en-US" sz="1400" dirty="0"/>
              <a:t>Motivation for this slide is from Bishop, Pattern Recognition and Machine Learning</a:t>
            </a:r>
          </a:p>
        </p:txBody>
      </p:sp>
    </p:spTree>
    <p:extLst>
      <p:ext uri="{BB962C8B-B14F-4D97-AF65-F5344CB8AC3E}">
        <p14:creationId xmlns:p14="http://schemas.microsoft.com/office/powerpoint/2010/main" val="912618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Cross validation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34</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680775" y="1944547"/>
                <a:ext cx="10830449" cy="41923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We had a very small training set of 11 values so splitting the known labelled data into a training and testing (or validation) set is risky.</a:t>
                </a:r>
              </a:p>
              <a:p>
                <a:pPr marL="342900" indent="-342900" algn="l">
                  <a:buFont typeface="Arial" panose="020B0604020202020204" pitchFamily="34" charset="0"/>
                  <a:buChar char="•"/>
                </a:pPr>
                <a:r>
                  <a:rPr lang="en-US" sz="2000" dirty="0">
                    <a:latin typeface="Arial" charset="0"/>
                    <a:ea typeface="Arial" charset="0"/>
                    <a:cs typeface="Arial" charset="0"/>
                  </a:rPr>
                  <a:t>For small labelled sets, there is a technique, called cross validation, that helps.</a:t>
                </a:r>
              </a:p>
              <a:p>
                <a:pPr marL="342900" indent="-342900" algn="l">
                  <a:buFont typeface="Arial" panose="020B0604020202020204" pitchFamily="34" charset="0"/>
                  <a:buChar char="•"/>
                </a:pPr>
                <a:r>
                  <a:rPr lang="en-US" sz="2000" dirty="0">
                    <a:latin typeface="Arial" charset="0"/>
                    <a:ea typeface="Arial" charset="0"/>
                    <a:cs typeface="Arial" charset="0"/>
                  </a:rPr>
                  <a:t>Suppose we have S</a:t>
                </a:r>
                <a:r>
                  <a:rPr lang="en-US" sz="2000" baseline="-25000" dirty="0">
                    <a:latin typeface="Arial" charset="0"/>
                    <a:ea typeface="Arial" charset="0"/>
                    <a:cs typeface="Arial" charset="0"/>
                  </a:rPr>
                  <a:t>M</a:t>
                </a:r>
                <a:r>
                  <a:rPr lang="en-US" sz="2000" dirty="0">
                    <a:latin typeface="Arial" charset="0"/>
                    <a:ea typeface="Arial" charset="0"/>
                    <a:cs typeface="Arial" charset="0"/>
                  </a:rPr>
                  <a:t> labelled values.  We “train” on different subsets of size S</a:t>
                </a:r>
                <a:r>
                  <a:rPr lang="en-US" sz="2000" baseline="-25000" dirty="0">
                    <a:latin typeface="Arial" charset="0"/>
                    <a:ea typeface="Arial" charset="0"/>
                    <a:cs typeface="Arial" charset="0"/>
                  </a:rPr>
                  <a:t>M-1</a:t>
                </a:r>
                <a:r>
                  <a:rPr lang="en-US" sz="2000" dirty="0">
                    <a:latin typeface="Arial" charset="0"/>
                    <a:ea typeface="Arial" charset="0"/>
                    <a:cs typeface="Arial" charset="0"/>
                  </a:rPr>
                  <a:t> and then validate (for example, by calculating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𝐸</m:t>
                        </m:r>
                      </m:e>
                      <m:sub>
                        <m:r>
                          <a:rPr lang="en-US" sz="2000" b="0" i="1" smtClean="0">
                            <a:latin typeface="Cambria Math" panose="02040503050406030204" pitchFamily="18" charset="0"/>
                            <a:cs typeface="Arial" charset="0"/>
                          </a:rPr>
                          <m:t>𝑅𝑀𝑆</m:t>
                        </m:r>
                      </m:sub>
                    </m:sSub>
                  </m:oMath>
                </a14:m>
                <a:r>
                  <a:rPr lang="en-US" sz="2000" dirty="0">
                    <a:latin typeface="Arial" charset="0"/>
                    <a:ea typeface="Arial" charset="0"/>
                    <a:cs typeface="Arial" charset="0"/>
                  </a:rPr>
                  <a:t>) on the omitted subset of size S.</a:t>
                </a: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680775" y="1944547"/>
                <a:ext cx="10830449" cy="4192323"/>
              </a:xfrm>
              <a:prstGeom prst="rect">
                <a:avLst/>
              </a:prstGeom>
              <a:blipFill>
                <a:blip r:embed="rId3"/>
                <a:stretch>
                  <a:fillRect l="-469" t="-120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73206" y="6469039"/>
            <a:ext cx="7199407" cy="307777"/>
          </a:xfrm>
          <a:prstGeom prst="rect">
            <a:avLst/>
          </a:prstGeom>
          <a:noFill/>
        </p:spPr>
        <p:txBody>
          <a:bodyPr wrap="none" rtlCol="0">
            <a:spAutoFit/>
          </a:bodyPr>
          <a:lstStyle/>
          <a:p>
            <a:r>
              <a:rPr lang="en-US" sz="1400" dirty="0"/>
              <a:t>Motivation for this slide is from Bishop, Pattern Recognition and Machine Learning</a:t>
            </a:r>
          </a:p>
        </p:txBody>
      </p:sp>
    </p:spTree>
    <p:extLst>
      <p:ext uri="{BB962C8B-B14F-4D97-AF65-F5344CB8AC3E}">
        <p14:creationId xmlns:p14="http://schemas.microsoft.com/office/powerpoint/2010/main" val="832632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Regularizing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1267" y="1987661"/>
                <a:ext cx="11042245" cy="382431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Let  X and Y be random variables and (</a:t>
                </a:r>
                <a:r>
                  <a:rPr lang="en-US" sz="2000" b="1" dirty="0">
                    <a:latin typeface="Arial" charset="0"/>
                    <a:ea typeface="Arial" charset="0"/>
                    <a:cs typeface="Arial" charset="0"/>
                  </a:rPr>
                  <a:t>x</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 (</a:t>
                </a:r>
                <a:r>
                  <a:rPr lang="en-US" sz="2000" b="1" dirty="0">
                    <a:latin typeface="Arial" charset="0"/>
                    <a:ea typeface="Arial" charset="0"/>
                    <a:cs typeface="Arial" charset="0"/>
                  </a:rPr>
                  <a:t>x</a:t>
                </a:r>
                <a:r>
                  <a:rPr lang="en-US" sz="2000" baseline="-25000" dirty="0">
                    <a:latin typeface="Arial" charset="0"/>
                    <a:ea typeface="Arial" charset="0"/>
                    <a:cs typeface="Arial" charset="0"/>
                  </a:rPr>
                  <a:t>m</a:t>
                </a:r>
                <a:r>
                  <a:rPr lang="en-US" sz="2000" dirty="0">
                    <a:latin typeface="Arial" charset="0"/>
                    <a:ea typeface="Arial" charset="0"/>
                    <a:cs typeface="Arial" charset="0"/>
                  </a:rPr>
                  <a:t> , y</a:t>
                </a:r>
                <a:r>
                  <a:rPr lang="en-US" sz="2000" baseline="-25000" dirty="0">
                    <a:latin typeface="Arial" charset="0"/>
                    <a:ea typeface="Arial" charset="0"/>
                    <a:cs typeface="Arial" charset="0"/>
                  </a:rPr>
                  <a:t>m</a:t>
                </a:r>
                <a:r>
                  <a:rPr lang="en-US" sz="2000" dirty="0">
                    <a:latin typeface="Arial" charset="0"/>
                    <a:ea typeface="Arial" charset="0"/>
                    <a:cs typeface="Arial" charset="0"/>
                  </a:rPr>
                  <a:t>) be observations of (X, Y).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Ridge regression</a:t>
                </a:r>
              </a:p>
              <a:p>
                <a:pPr marL="800100" lvl="1" indent="-342900" algn="l">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𝐽</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Cambria Math" panose="02040503050406030204" pitchFamily="18" charset="0"/>
                            <a:cs typeface="Arial" charset="0"/>
                          </a:rPr>
                          <m:t>𝜃</m:t>
                        </m:r>
                      </m:e>
                    </m:d>
                    <m:r>
                      <a:rPr lang="en-US" b="0" i="0"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1</m:t>
                        </m:r>
                      </m:num>
                      <m:den>
                        <m:r>
                          <a:rPr lang="en-US" b="0" i="1" smtClean="0">
                            <a:latin typeface="Cambria Math" panose="02040503050406030204" pitchFamily="18" charset="0"/>
                            <a:ea typeface="Cambria Math" panose="02040503050406030204" pitchFamily="18" charset="0"/>
                            <a:cs typeface="Arial" charset="0"/>
                          </a:rPr>
                          <m:t>2</m:t>
                        </m:r>
                      </m:den>
                    </m:f>
                    <m:nary>
                      <m:naryPr>
                        <m:chr m:val="∑"/>
                        <m:ctrlPr>
                          <a:rPr lang="en-US" b="0" i="1" smtClean="0">
                            <a:latin typeface="Cambria Math" panose="02040503050406030204" pitchFamily="18" charset="0"/>
                            <a:ea typeface="Cambria Math" panose="02040503050406030204" pitchFamily="18" charset="0"/>
                            <a:cs typeface="Arial" charset="0"/>
                          </a:rPr>
                        </m:ctrlPr>
                      </m:naryPr>
                      <m:sub>
                        <m:r>
                          <m:rPr>
                            <m:brk m:alnAt="23"/>
                          </m:rPr>
                          <a:rPr lang="en-US" b="0" i="1"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=1</m:t>
                        </m:r>
                      </m:sub>
                      <m:sup>
                        <m:r>
                          <a:rPr lang="en-US" b="0" i="1" smtClean="0">
                            <a:latin typeface="Cambria Math" panose="02040503050406030204" pitchFamily="18" charset="0"/>
                            <a:ea typeface="Cambria Math" panose="02040503050406030204" pitchFamily="18" charset="0"/>
                            <a:cs typeface="Arial" charset="0"/>
                          </a:rPr>
                          <m:t>𝑚</m:t>
                        </m:r>
                      </m:sup>
                      <m:e>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h</m:t>
                                </m:r>
                              </m:e>
                              <m:sub>
                                <m:r>
                                  <a:rPr lang="en-US" b="0" i="1" smtClean="0">
                                    <a:latin typeface="Cambria Math" panose="02040503050406030204" pitchFamily="18" charset="0"/>
                                    <a:ea typeface="Cambria Math" panose="02040503050406030204" pitchFamily="18" charset="0"/>
                                    <a:cs typeface="Arial" charset="0"/>
                                  </a:rPr>
                                  <m:t>𝜃</m:t>
                                </m:r>
                              </m:sub>
                            </m:sSub>
                            <m:d>
                              <m:dPr>
                                <m:ctrlPr>
                                  <a:rPr lang="en-US" b="0" i="1" smtClean="0">
                                    <a:latin typeface="Cambria Math" panose="02040503050406030204" pitchFamily="18" charset="0"/>
                                    <a:ea typeface="Cambria Math" panose="02040503050406030204" pitchFamily="18" charset="0"/>
                                    <a:cs typeface="Arial" charset="0"/>
                                  </a:rPr>
                                </m:ctrlPr>
                              </m:dPr>
                              <m:e>
                                <m:r>
                                  <a:rPr lang="en-US" b="1" i="1" smtClean="0">
                                    <a:latin typeface="Cambria Math" panose="02040503050406030204" pitchFamily="18" charset="0"/>
                                    <a:ea typeface="Cambria Math" panose="02040503050406030204" pitchFamily="18" charset="0"/>
                                    <a:cs typeface="Arial" charset="0"/>
                                  </a:rPr>
                                  <m:t>𝒙</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m:t>
                                </m:r>
                              </m:e>
                            </m:d>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𝑦</m:t>
                            </m:r>
                            <m:d>
                              <m:dPr>
                                <m:ctrlPr>
                                  <a:rPr lang="en-US" b="0" i="1" smtClean="0">
                                    <a:latin typeface="Cambria Math" panose="02040503050406030204" pitchFamily="18" charset="0"/>
                                    <a:ea typeface="Cambria Math" panose="02040503050406030204" pitchFamily="18" charset="0"/>
                                    <a:cs typeface="Arial" charset="0"/>
                                  </a:rPr>
                                </m:ctrlPr>
                              </m:dPr>
                              <m:e>
                                <m:r>
                                  <a:rPr lang="en-US" b="0" i="1" smtClean="0">
                                    <a:latin typeface="Cambria Math" panose="02040503050406030204" pitchFamily="18" charset="0"/>
                                    <a:ea typeface="Cambria Math" panose="02040503050406030204" pitchFamily="18" charset="0"/>
                                    <a:cs typeface="Arial" charset="0"/>
                                  </a:rPr>
                                  <m:t>𝑖</m:t>
                                </m:r>
                              </m:e>
                            </m:d>
                            <m:r>
                              <a:rPr lang="en-US" b="0" i="1" smtClean="0">
                                <a:latin typeface="Cambria Math" panose="02040503050406030204" pitchFamily="18" charset="0"/>
                                <a:ea typeface="Cambria Math" panose="02040503050406030204" pitchFamily="18" charset="0"/>
                                <a:cs typeface="Arial" charset="0"/>
                              </a:rPr>
                              <m:t>)</m:t>
                            </m:r>
                          </m:e>
                          <m:sup>
                            <m:r>
                              <a:rPr lang="en-US" b="0" i="1" smtClean="0">
                                <a:latin typeface="Cambria Math" panose="02040503050406030204" pitchFamily="18" charset="0"/>
                                <a:ea typeface="Cambria Math" panose="02040503050406030204" pitchFamily="18" charset="0"/>
                                <a:cs typeface="Arial" charset="0"/>
                              </a:rPr>
                              <m:t>2</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𝜆</m:t>
                            </m:r>
                          </m:num>
                          <m:den>
                            <m:r>
                              <a:rPr lang="en-US" b="0" i="1" smtClean="0">
                                <a:latin typeface="Cambria Math" panose="02040503050406030204" pitchFamily="18" charset="0"/>
                                <a:ea typeface="Cambria Math" panose="02040503050406030204" pitchFamily="18" charset="0"/>
                                <a:cs typeface="Arial" charset="0"/>
                              </a:rPr>
                              <m:t>2</m:t>
                            </m:r>
                          </m:den>
                        </m:f>
                        <m:nary>
                          <m:naryPr>
                            <m:chr m:val="∑"/>
                            <m:ctrlPr>
                              <a:rPr lang="en-US" b="0" i="1" smtClean="0">
                                <a:latin typeface="Cambria Math" panose="02040503050406030204" pitchFamily="18" charset="0"/>
                                <a:ea typeface="Cambria Math" panose="02040503050406030204" pitchFamily="18" charset="0"/>
                                <a:cs typeface="Arial" charset="0"/>
                              </a:rPr>
                            </m:ctrlPr>
                          </m:naryPr>
                          <m:sub>
                            <m:r>
                              <m:rPr>
                                <m:brk m:alnAt="23"/>
                              </m:rPr>
                              <a:rPr lang="en-US" b="0" i="1" smtClean="0">
                                <a:latin typeface="Cambria Math" panose="02040503050406030204" pitchFamily="18" charset="0"/>
                                <a:ea typeface="Cambria Math" panose="02040503050406030204" pitchFamily="18" charset="0"/>
                                <a:cs typeface="Arial" charset="0"/>
                              </a:rPr>
                              <m:t>𝑗</m:t>
                            </m:r>
                            <m:r>
                              <a:rPr lang="en-US" b="0" i="1" smtClean="0">
                                <a:latin typeface="Cambria Math" panose="02040503050406030204" pitchFamily="18" charset="0"/>
                                <a:ea typeface="Cambria Math" panose="02040503050406030204" pitchFamily="18" charset="0"/>
                                <a:cs typeface="Arial" charset="0"/>
                              </a:rPr>
                              <m:t>=1</m:t>
                            </m:r>
                          </m:sub>
                          <m:sup>
                            <m:r>
                              <a:rPr lang="en-US" b="0" i="1" smtClean="0">
                                <a:latin typeface="Cambria Math" panose="02040503050406030204" pitchFamily="18" charset="0"/>
                                <a:ea typeface="Cambria Math" panose="02040503050406030204" pitchFamily="18" charset="0"/>
                                <a:cs typeface="Arial" charset="0"/>
                              </a:rPr>
                              <m:t>𝑑</m:t>
                            </m:r>
                          </m:sup>
                          <m:e>
                            <m:sSup>
                              <m:sSupPr>
                                <m:ctrlPr>
                                  <a:rPr lang="en-US" b="0" i="1" smtClean="0">
                                    <a:latin typeface="Cambria Math" panose="02040503050406030204" pitchFamily="18" charset="0"/>
                                    <a:ea typeface="Cambria Math" panose="02040503050406030204" pitchFamily="18" charset="0"/>
                                    <a:cs typeface="Arial" charset="0"/>
                                  </a:rPr>
                                </m:ctrlPr>
                              </m:sSupPr>
                              <m:e>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ea typeface="Cambria Math" panose="02040503050406030204" pitchFamily="18" charset="0"/>
                                        <a:cs typeface="Arial" charset="0"/>
                                      </a:rPr>
                                      <m:t>𝑗</m:t>
                                    </m:r>
                                  </m:sub>
                                </m:sSub>
                              </m:e>
                              <m:sup>
                                <m:r>
                                  <a:rPr lang="en-US" b="0" i="1" smtClean="0">
                                    <a:latin typeface="Cambria Math" panose="02040503050406030204" pitchFamily="18" charset="0"/>
                                    <a:ea typeface="Cambria Math" panose="02040503050406030204" pitchFamily="18" charset="0"/>
                                    <a:cs typeface="Arial" charset="0"/>
                                  </a:rPr>
                                  <m:t>2</m:t>
                                </m:r>
                              </m:sup>
                            </m:sSup>
                          </m:e>
                        </m:nary>
                      </m:e>
                    </m:nary>
                  </m:oMath>
                </a14:m>
                <a:endParaRPr lang="en-US" dirty="0">
                  <a:latin typeface="Arial" charset="0"/>
                  <a:ea typeface="Arial" charset="0"/>
                  <a:cs typeface="Arial" charset="0"/>
                </a:endParaRP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𝜆 ≥ 0 is the regularization parameter.</a:t>
                </a:r>
              </a:p>
              <a:p>
                <a:pPr marL="800100" lvl="1" indent="-342900" algn="l">
                  <a:spcBef>
                    <a:spcPts val="0"/>
                  </a:spcBef>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𝑚𝑖𝑛</m:t>
                        </m:r>
                      </m:e>
                      <m:sub>
                        <m:r>
                          <a:rPr lang="en-US" i="1" smtClean="0">
                            <a:latin typeface="Cambria Math" panose="02040503050406030204" pitchFamily="18" charset="0"/>
                            <a:ea typeface="Cambria Math" panose="02040503050406030204" pitchFamily="18" charset="0"/>
                            <a:cs typeface="Arial" charset="0"/>
                          </a:rPr>
                          <m:t>𝜃</m:t>
                        </m:r>
                      </m:sub>
                    </m:sSub>
                    <m:nary>
                      <m:naryPr>
                        <m:chr m:val="∑"/>
                        <m:ctrlPr>
                          <a:rPr lang="en-US" i="1" smtClean="0">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𝑚</m:t>
                        </m:r>
                      </m:sup>
                      <m:e>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𝜃</m:t>
                                </m:r>
                              </m:sub>
                            </m:sSub>
                            <m:d>
                              <m:dPr>
                                <m:ctrlPr>
                                  <a:rPr lang="en-US"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e>
                            </m:d>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𝑦</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 </m:t>
                        </m:r>
                      </m:e>
                    </m:nary>
                  </m:oMath>
                </a14:m>
                <a:r>
                  <a:rPr lang="en-US" dirty="0">
                    <a:latin typeface="Arial" charset="0"/>
                    <a:ea typeface="Arial" charset="0"/>
                    <a:cs typeface="Arial" charset="0"/>
                  </a:rPr>
                  <a:t>, subject to </a:t>
                </a:r>
                <a14:m>
                  <m:oMath xmlns:m="http://schemas.openxmlformats.org/officeDocument/2006/math">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𝑗</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𝑑</m:t>
                        </m:r>
                      </m:sup>
                      <m:e>
                        <m:sSup>
                          <m:sSupPr>
                            <m:ctrlPr>
                              <a:rPr lang="en-US" i="1">
                                <a:latin typeface="Cambria Math" panose="02040503050406030204" pitchFamily="18" charset="0"/>
                                <a:ea typeface="Cambria Math" panose="02040503050406030204" pitchFamily="18" charset="0"/>
                                <a:cs typeface="Arial" charset="0"/>
                              </a:rPr>
                            </m:ctrlPr>
                          </m:sSupPr>
                          <m:e>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𝜃</m:t>
                                </m:r>
                              </m:e>
                              <m:sub>
                                <m:r>
                                  <a:rPr lang="en-US" i="1">
                                    <a:latin typeface="Cambria Math" panose="02040503050406030204" pitchFamily="18" charset="0"/>
                                    <a:ea typeface="Cambria Math" panose="02040503050406030204" pitchFamily="18" charset="0"/>
                                    <a:cs typeface="Arial" charset="0"/>
                                  </a:rPr>
                                  <m:t>𝑗</m:t>
                                </m:r>
                              </m:sub>
                            </m:sSub>
                          </m:e>
                          <m:sup>
                            <m:r>
                              <a:rPr lang="en-US" i="1">
                                <a:latin typeface="Cambria Math" panose="02040503050406030204" pitchFamily="18" charset="0"/>
                                <a:ea typeface="Cambria Math" panose="02040503050406030204" pitchFamily="18" charset="0"/>
                                <a:cs typeface="Arial" charset="0"/>
                              </a:rPr>
                              <m:t>2</m:t>
                            </m:r>
                          </m:sup>
                        </m:sSup>
                        <m:r>
                          <a:rPr lang="en-US" b="0" i="1" smtClean="0">
                            <a:latin typeface="Cambria Math" panose="02040503050406030204" pitchFamily="18" charset="0"/>
                            <a:ea typeface="Cambria Math" panose="02040503050406030204" pitchFamily="18" charset="0"/>
                            <a:cs typeface="Arial" charset="0"/>
                          </a:rPr>
                          <m:t> ≤ </m:t>
                        </m:r>
                        <m:r>
                          <a:rPr lang="en-US" b="0" i="1" smtClean="0">
                            <a:latin typeface="Cambria Math" panose="02040503050406030204" pitchFamily="18" charset="0"/>
                            <a:ea typeface="Cambria Math" panose="02040503050406030204" pitchFamily="18" charset="0"/>
                            <a:cs typeface="Arial" charset="0"/>
                          </a:rPr>
                          <m:t>𝜖</m:t>
                        </m:r>
                      </m:e>
                    </m:nary>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Lasso regression</a:t>
                </a:r>
              </a:p>
              <a:p>
                <a:pPr marL="800100" lvl="1" indent="-342900" algn="l">
                  <a:spcBef>
                    <a:spcPts val="0"/>
                  </a:spcBef>
                  <a:buFont typeface="Arial" panose="020B0604020202020204" pitchFamily="34" charset="0"/>
                  <a:buChar char="•"/>
                </a:pPr>
                <a14:m>
                  <m:oMath xmlns:m="http://schemas.openxmlformats.org/officeDocument/2006/math">
                    <m:r>
                      <a:rPr lang="en-US" i="1">
                        <a:latin typeface="Cambria Math" panose="02040503050406030204" pitchFamily="18" charset="0"/>
                        <a:ea typeface="Arial" charset="0"/>
                        <a:cs typeface="Arial" charset="0"/>
                      </a:rPr>
                      <m:t>𝐽</m:t>
                    </m:r>
                    <m:d>
                      <m:dPr>
                        <m:ctrlPr>
                          <a:rPr lang="en-US" i="1">
                            <a:latin typeface="Cambria Math" panose="02040503050406030204" pitchFamily="18" charset="0"/>
                            <a:ea typeface="Arial" charset="0"/>
                            <a:cs typeface="Arial" charset="0"/>
                          </a:rPr>
                        </m:ctrlPr>
                      </m:dPr>
                      <m:e>
                        <m:r>
                          <a:rPr lang="en-US" i="1">
                            <a:latin typeface="Cambria Math" panose="02040503050406030204" pitchFamily="18" charset="0"/>
                            <a:ea typeface="Cambria Math" panose="02040503050406030204" pitchFamily="18" charset="0"/>
                            <a:cs typeface="Arial" charset="0"/>
                          </a:rPr>
                          <m:t>𝜃</m:t>
                        </m:r>
                      </m:e>
                    </m:d>
                    <m:r>
                      <a:rPr lang="en-US">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1</m:t>
                        </m:r>
                      </m:num>
                      <m:den>
                        <m:r>
                          <a:rPr lang="en-US" i="1">
                            <a:latin typeface="Cambria Math" panose="02040503050406030204" pitchFamily="18" charset="0"/>
                            <a:ea typeface="Cambria Math" panose="02040503050406030204" pitchFamily="18" charset="0"/>
                            <a:cs typeface="Arial" charset="0"/>
                          </a:rPr>
                          <m:t>2</m:t>
                        </m:r>
                      </m:den>
                    </m:f>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𝑚</m:t>
                        </m:r>
                      </m:sup>
                      <m:e>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𝜃</m:t>
                                </m:r>
                              </m:sub>
                            </m:sSub>
                            <m:d>
                              <m:dPr>
                                <m:ctrlPr>
                                  <a:rPr lang="en-US"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e>
                            </m:d>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𝑦</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𝜆</m:t>
                        </m:r>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𝑗</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𝑑</m:t>
                            </m:r>
                          </m:sup>
                          <m:e>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ea typeface="Cambria Math" panose="02040503050406030204" pitchFamily="18" charset="0"/>
                                    <a:cs typeface="Arial" charset="0"/>
                                  </a:rPr>
                                  <m:t>𝑗</m:t>
                                </m:r>
                              </m:sub>
                            </m:sSub>
                            <m:r>
                              <a:rPr lang="en-US" b="0" i="1" smtClean="0">
                                <a:latin typeface="Cambria Math" panose="02040503050406030204" pitchFamily="18" charset="0"/>
                                <a:ea typeface="Cambria Math" panose="02040503050406030204" pitchFamily="18" charset="0"/>
                                <a:cs typeface="Arial" charset="0"/>
                              </a:rPr>
                              <m:t>|</m:t>
                            </m:r>
                          </m:e>
                        </m:nary>
                      </m:e>
                    </m:nary>
                  </m:oMath>
                </a14:m>
                <a:endParaRPr lang="en-US" dirty="0">
                  <a:latin typeface="Arial" charset="0"/>
                  <a:ea typeface="Arial" charset="0"/>
                  <a:cs typeface="Arial" charset="0"/>
                </a:endParaRPr>
              </a:p>
              <a:p>
                <a:pPr marL="800100" lvl="1" indent="-342900" algn="l">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𝑚𝑖𝑛</m:t>
                        </m:r>
                      </m:e>
                      <m:sub>
                        <m:r>
                          <a:rPr lang="en-US" i="1">
                            <a:latin typeface="Cambria Math" panose="02040503050406030204" pitchFamily="18" charset="0"/>
                            <a:ea typeface="Cambria Math" panose="02040503050406030204" pitchFamily="18" charset="0"/>
                            <a:cs typeface="Arial" charset="0"/>
                          </a:rPr>
                          <m:t>𝜃</m:t>
                        </m:r>
                      </m:sub>
                    </m:sSub>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𝑚</m:t>
                        </m:r>
                      </m:sup>
                      <m:e>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𝜃</m:t>
                                </m:r>
                              </m:sub>
                            </m:sSub>
                            <m:d>
                              <m:dPr>
                                <m:ctrlPr>
                                  <a:rPr lang="en-US"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e>
                            </m:d>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𝑦</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 </m:t>
                        </m:r>
                      </m:e>
                    </m:nary>
                  </m:oMath>
                </a14:m>
                <a:r>
                  <a:rPr lang="en-US" dirty="0">
                    <a:latin typeface="Arial" charset="0"/>
                    <a:ea typeface="Arial" charset="0"/>
                    <a:cs typeface="Arial" charset="0"/>
                  </a:rPr>
                  <a:t>, subject to </a:t>
                </a:r>
                <a14:m>
                  <m:oMath xmlns:m="http://schemas.openxmlformats.org/officeDocument/2006/math">
                    <m:nary>
                      <m:naryPr>
                        <m:chr m:val="∑"/>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𝑗</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𝑑</m:t>
                        </m:r>
                      </m:sup>
                      <m:e>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𝑗</m:t>
                            </m:r>
                          </m:sub>
                        </m:sSub>
                        <m:r>
                          <a:rPr lang="en-US" b="0" i="1" smtClean="0">
                            <a:latin typeface="Cambria Math" panose="02040503050406030204" pitchFamily="18" charset="0"/>
                            <a:cs typeface="Arial" charset="0"/>
                          </a:rPr>
                          <m:t>|</m:t>
                        </m:r>
                      </m:e>
                    </m:nary>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𝜖</m:t>
                    </m:r>
                  </m:oMath>
                </a14:m>
                <a:endParaRPr lang="en-US" dirty="0">
                  <a:latin typeface="Arial" charset="0"/>
                  <a:ea typeface="Arial" charset="0"/>
                  <a:cs typeface="Arial" charset="0"/>
                </a:endParaRPr>
              </a:p>
              <a:p>
                <a:pPr marL="800100" lvl="1" indent="-342900" algn="l">
                  <a:buFont typeface="Arial" panose="020B0604020202020204" pitchFamily="34" charset="0"/>
                  <a:buChar char="•"/>
                </a:pPr>
                <a:endParaRPr lang="en-US" dirty="0">
                  <a:latin typeface="Arial" charset="0"/>
                  <a:ea typeface="Arial" charset="0"/>
                  <a:cs typeface="Arial" charset="0"/>
                </a:endParaRPr>
              </a:p>
              <a:p>
                <a:pPr marL="800100" lvl="1"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1267" y="1987661"/>
                <a:ext cx="11042245" cy="3824313"/>
              </a:xfrm>
              <a:blipFill>
                <a:blip r:embed="rId3"/>
                <a:stretch>
                  <a:fillRect l="-344" t="-16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35</a:t>
            </a:fld>
            <a:endParaRPr lang="en-US" dirty="0"/>
          </a:p>
        </p:txBody>
      </p:sp>
    </p:spTree>
    <p:extLst>
      <p:ext uri="{BB962C8B-B14F-4D97-AF65-F5344CB8AC3E}">
        <p14:creationId xmlns:p14="http://schemas.microsoft.com/office/powerpoint/2010/main" val="2450316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Rescaling and data conditioning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3170" y="2029121"/>
                <a:ext cx="10486768" cy="2832248"/>
              </a:xfrm>
            </p:spPr>
            <p:txBody>
              <a:bodyPr>
                <a:noAutofit/>
              </a:bodyPr>
              <a:lstStyle/>
              <a:p>
                <a:pPr marL="342900" indent="-342900" algn="l">
                  <a:buFont typeface="Arial" panose="020B0604020202020204" pitchFamily="34" charset="0"/>
                  <a:buChar char="•"/>
                </a:pPr>
                <a:r>
                  <a:rPr lang="en-US" sz="2000" dirty="0">
                    <a:latin typeface="Arial" charset="0"/>
                    <a:cs typeface="Arial" charset="0"/>
                  </a:rPr>
                  <a:t>Given a distribution, X, we often scale it by putting </a:t>
                </a:r>
                <a14:m>
                  <m:oMath xmlns:m="http://schemas.openxmlformats.org/officeDocument/2006/math">
                    <m:r>
                      <a:rPr lang="en-US" sz="2000" b="0" i="1" smtClean="0">
                        <a:latin typeface="Cambria Math" panose="02040503050406030204" pitchFamily="18" charset="0"/>
                        <a:cs typeface="Arial" charset="0"/>
                      </a:rPr>
                      <m:t>𝑌</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𝑋</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𝜇</m:t>
                        </m:r>
                      </m:num>
                      <m:den>
                        <m:r>
                          <a:rPr lang="en-US" sz="2000" b="0" i="1" smtClean="0">
                            <a:latin typeface="Cambria Math" panose="02040503050406030204" pitchFamily="18" charset="0"/>
                            <a:ea typeface="Cambria Math" panose="02040503050406030204" pitchFamily="18" charset="0"/>
                            <a:cs typeface="Arial" charset="0"/>
                          </a:rPr>
                          <m:t>𝜎</m:t>
                        </m:r>
                      </m:den>
                    </m:f>
                  </m:oMath>
                </a14:m>
                <a:r>
                  <a:rPr lang="en-US" sz="2000" dirty="0"/>
                  <a:t> </a:t>
                </a:r>
                <a:r>
                  <a:rPr lang="en-US" sz="2000" dirty="0">
                    <a:latin typeface="Arial" panose="020B0604020202020204" pitchFamily="34" charset="0"/>
                    <a:cs typeface="Arial" panose="020B0604020202020204" pitchFamily="34" charset="0"/>
                  </a:rPr>
                  <a:t>so the distribution has mean 0 and variance 1.</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3170" y="2029121"/>
                <a:ext cx="10486768" cy="2832248"/>
              </a:xfrm>
              <a:blipFill>
                <a:blip r:embed="rId3"/>
                <a:stretch>
                  <a:fillRect l="-4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36</a:t>
            </a:fld>
            <a:endParaRPr lang="en-US" dirty="0"/>
          </a:p>
        </p:txBody>
      </p:sp>
    </p:spTree>
    <p:extLst>
      <p:ext uri="{BB962C8B-B14F-4D97-AF65-F5344CB8AC3E}">
        <p14:creationId xmlns:p14="http://schemas.microsoft.com/office/powerpoint/2010/main" val="1243709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32018"/>
            <a:ext cx="11305622" cy="86836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4, some mathematical methods</a:t>
            </a:r>
          </a:p>
        </p:txBody>
      </p:sp>
      <p:sp>
        <p:nvSpPr>
          <p:cNvPr id="3" name="Content Placeholder 2"/>
          <p:cNvSpPr>
            <a:spLocks noGrp="1"/>
          </p:cNvSpPr>
          <p:nvPr>
            <p:ph idx="1"/>
          </p:nvPr>
        </p:nvSpPr>
        <p:spPr>
          <a:xfrm>
            <a:off x="619432" y="1981200"/>
            <a:ext cx="11112910" cy="4644782"/>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Lagrange multipliers</a:t>
            </a:r>
          </a:p>
          <a:p>
            <a:pPr marL="342900" indent="-342900" algn="l">
              <a:buFont typeface="Arial" charset="0"/>
              <a:buChar char="•"/>
            </a:pPr>
            <a:r>
              <a:rPr lang="en-US" dirty="0">
                <a:latin typeface="Calibri" panose="020F0502020204030204" pitchFamily="34" charset="0"/>
                <a:cs typeface="Calibri" panose="020F0502020204030204" pitchFamily="34" charset="0"/>
              </a:rPr>
              <a:t>Likelihood</a:t>
            </a:r>
          </a:p>
          <a:p>
            <a:pPr marL="342900" indent="-342900" algn="l">
              <a:buFont typeface="Arial" charset="0"/>
              <a:buChar char="•"/>
            </a:pPr>
            <a:r>
              <a:rPr lang="en-US" dirty="0">
                <a:latin typeface="Calibri" panose="020F0502020204030204" pitchFamily="34" charset="0"/>
                <a:cs typeface="Calibri" panose="020F0502020204030204" pitchFamily="34" charset="0"/>
              </a:rPr>
              <a:t>Maximum likelihood estimation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92619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235" y="160695"/>
            <a:ext cx="11765280" cy="868362"/>
          </a:xfrm>
        </p:spPr>
        <p:txBody>
          <a:bodyPr anchor="ctr">
            <a:noAutofit/>
          </a:bodyPr>
          <a:lstStyle/>
          <a:p>
            <a:pPr algn="ctr"/>
            <a:r>
              <a:rPr lang="en-US" sz="4400" dirty="0">
                <a:latin typeface="Arial" charset="0"/>
                <a:ea typeface="Arial" charset="0"/>
                <a:cs typeface="Arial" charset="0"/>
              </a:rPr>
              <a:t>Lagrange multipliers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1012" y="1825912"/>
                <a:ext cx="11229975" cy="410484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Let’s refresh our memory with respect to an old maximization (or minimization technique): Lagrange multipliers.</a:t>
                </a:r>
              </a:p>
              <a:p>
                <a:pPr marL="342900" indent="-342900" algn="l">
                  <a:buFont typeface="Arial" panose="020B0604020202020204" pitchFamily="34" charset="0"/>
                  <a:buChar char="•"/>
                </a:pPr>
                <a:r>
                  <a:rPr lang="en-US" sz="2000" dirty="0">
                    <a:latin typeface="Arial" charset="0"/>
                    <a:ea typeface="Arial" charset="0"/>
                    <a:cs typeface="Arial" charset="0"/>
                  </a:rPr>
                  <a:t>For x=(x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p</a:t>
                </a:r>
                <a:r>
                  <a:rPr lang="en-US" sz="2000" dirty="0">
                    <a:latin typeface="Arial" charset="0"/>
                    <a:ea typeface="Arial" charset="0"/>
                    <a:cs typeface="Arial" charset="0"/>
                  </a:rPr>
                  <a:t>), suppose we wish to maximize f(</a:t>
                </a:r>
                <a:r>
                  <a:rPr lang="en-US" sz="2000" b="1" dirty="0">
                    <a:latin typeface="Arial" charset="0"/>
                    <a:ea typeface="Arial" charset="0"/>
                    <a:cs typeface="Arial" charset="0"/>
                  </a:rPr>
                  <a:t>x</a:t>
                </a:r>
                <a:r>
                  <a:rPr lang="en-US" sz="2000" dirty="0">
                    <a:latin typeface="Arial" charset="0"/>
                    <a:ea typeface="Arial" charset="0"/>
                    <a:cs typeface="Arial" charset="0"/>
                  </a:rPr>
                  <a:t>) subject to the constraints 𝛟</a:t>
                </a:r>
                <a:r>
                  <a:rPr lang="en-US" sz="2000" baseline="-25000" dirty="0">
                    <a:latin typeface="Arial" charset="0"/>
                    <a:ea typeface="Arial" charset="0"/>
                    <a:cs typeface="Arial" charset="0"/>
                  </a:rPr>
                  <a:t>i</a:t>
                </a:r>
                <a:r>
                  <a:rPr lang="en-US" sz="2000" dirty="0">
                    <a:latin typeface="Arial" charset="0"/>
                    <a:ea typeface="Arial" charset="0"/>
                    <a:cs typeface="Arial" charset="0"/>
                  </a:rPr>
                  <a:t>(x)=0.</a:t>
                </a:r>
              </a:p>
              <a:p>
                <a:pPr marL="342900" indent="-342900" algn="l">
                  <a:buFont typeface="Arial" panose="020B0604020202020204" pitchFamily="34" charset="0"/>
                  <a:buChar char="•"/>
                </a:pPr>
                <a:r>
                  <a:rPr lang="en-US" sz="2000" dirty="0">
                    <a:latin typeface="Arial" charset="0"/>
                    <a:ea typeface="Arial" charset="0"/>
                    <a:cs typeface="Arial" charset="0"/>
                  </a:rPr>
                  <a:t>We form the function g(</a:t>
                </a:r>
                <a:r>
                  <a:rPr lang="en-US" sz="2000" b="1" dirty="0">
                    <a:latin typeface="Arial" charset="0"/>
                    <a:ea typeface="Arial" charset="0"/>
                    <a:cs typeface="Arial" charset="0"/>
                  </a:rPr>
                  <a:t>x</a:t>
                </a:r>
                <a:r>
                  <a:rPr lang="en-US" sz="2000" dirty="0">
                    <a:latin typeface="Arial" charset="0"/>
                    <a:ea typeface="Arial" charset="0"/>
                    <a:cs typeface="Arial" charset="0"/>
                  </a:rPr>
                  <a:t>)= f(</a:t>
                </a:r>
                <a:r>
                  <a:rPr lang="en-US" sz="2000" b="1" dirty="0">
                    <a:latin typeface="Arial" charset="0"/>
                    <a:ea typeface="Arial" charset="0"/>
                    <a:cs typeface="Arial" charset="0"/>
                  </a:rPr>
                  <a:t>x</a:t>
                </a:r>
                <a:r>
                  <a:rPr lang="en-US" sz="2000" dirty="0">
                    <a:latin typeface="Arial" charset="0"/>
                    <a:ea typeface="Arial" charset="0"/>
                    <a:cs typeface="Arial" charset="0"/>
                  </a:rPr>
                  <a:t>)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𝑙</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𝑞</m:t>
                        </m:r>
                      </m:sup>
                      <m:e>
                        <m:r>
                          <a:rPr lang="en-US" sz="2000" i="1" smtClean="0">
                            <a:latin typeface="Cambria Math" panose="02040503050406030204" pitchFamily="18" charset="0"/>
                            <a:ea typeface="Cambria Math" panose="02040503050406030204" pitchFamily="18" charset="0"/>
                            <a:cs typeface="Arial" charset="0"/>
                          </a:rPr>
                          <m:t>𝜆</m:t>
                        </m:r>
                        <m:r>
                          <a:rPr lang="en-US" sz="2000" b="0" i="1" baseline="-25000" smtClean="0">
                            <a:latin typeface="Cambria Math" panose="02040503050406030204" pitchFamily="18" charset="0"/>
                            <a:ea typeface="Cambria Math" panose="02040503050406030204" pitchFamily="18" charset="0"/>
                            <a:cs typeface="Arial" charset="0"/>
                          </a:rPr>
                          <m:t>𝑙</m:t>
                        </m:r>
                        <m:r>
                          <a:rPr lang="en-US" sz="2000" i="1" smtClean="0">
                            <a:latin typeface="Cambria Math" panose="02040503050406030204" pitchFamily="18" charset="0"/>
                            <a:ea typeface="Cambria Math" panose="02040503050406030204" pitchFamily="18" charset="0"/>
                            <a:cs typeface="Arial" charset="0"/>
                          </a:rPr>
                          <m:t>𝜙</m:t>
                        </m:r>
                        <m:r>
                          <a:rPr lang="en-US" sz="2000" b="0" i="1" baseline="-25000" smtClean="0">
                            <a:latin typeface="Cambria Math" panose="02040503050406030204" pitchFamily="18" charset="0"/>
                            <a:ea typeface="Cambria Math" panose="02040503050406030204" pitchFamily="18" charset="0"/>
                            <a:cs typeface="Arial" charset="0"/>
                          </a:rPr>
                          <m:t>𝑙</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Arial" charset="0"/>
                    <a:cs typeface="Arial" charset="0"/>
                  </a:rPr>
                  <a:t>, where q is the number of constraints.</a:t>
                </a:r>
              </a:p>
              <a:p>
                <a:pPr marL="342900" indent="-342900" algn="l">
                  <a:buFont typeface="Arial" panose="020B0604020202020204" pitchFamily="34" charset="0"/>
                  <a:buChar char="•"/>
                </a:pPr>
                <a:r>
                  <a:rPr lang="en-US" sz="2000" dirty="0">
                    <a:latin typeface="Arial" charset="0"/>
                    <a:ea typeface="Arial" charset="0"/>
                    <a:cs typeface="Arial" charset="0"/>
                  </a:rPr>
                  <a:t>The 𝜆</a:t>
                </a:r>
                <a:r>
                  <a:rPr lang="en-US" sz="2000" baseline="-25000" dirty="0">
                    <a:latin typeface="Arial" charset="0"/>
                    <a:ea typeface="Arial" charset="0"/>
                    <a:cs typeface="Arial" charset="0"/>
                  </a:rPr>
                  <a:t>l</a:t>
                </a:r>
                <a:r>
                  <a:rPr lang="en-US" sz="2000" dirty="0">
                    <a:latin typeface="Arial" charset="0"/>
                    <a:ea typeface="Arial" charset="0"/>
                    <a:cs typeface="Arial" charset="0"/>
                  </a:rPr>
                  <a:t> are called Lagrange multipliers.</a:t>
                </a:r>
              </a:p>
              <a:p>
                <a:pPr marL="342900" indent="-342900" algn="l">
                  <a:buFont typeface="Arial" panose="020B0604020202020204" pitchFamily="34" charset="0"/>
                  <a:buChar char="•"/>
                </a:pPr>
                <a:r>
                  <a:rPr lang="en-US" sz="2000" dirty="0">
                    <a:latin typeface="Arial" charset="0"/>
                    <a:ea typeface="Arial" charset="0"/>
                    <a:cs typeface="Arial" charset="0"/>
                  </a:rPr>
                  <a:t>Then we set the derivatives of g to 0: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𝑔</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𝑥</m:t>
                        </m:r>
                        <m:r>
                          <a:rPr lang="en-US" sz="2000" b="0" i="1" baseline="-25000" smtClean="0">
                            <a:latin typeface="Cambria Math" panose="02040503050406030204" pitchFamily="18" charset="0"/>
                            <a:ea typeface="Cambria Math" panose="02040503050406030204" pitchFamily="18" charset="0"/>
                            <a:cs typeface="Arial" charset="0"/>
                          </a:rPr>
                          <m:t>𝑗</m:t>
                        </m:r>
                      </m:den>
                    </m:f>
                    <m:r>
                      <a:rPr lang="en-US" sz="2000" b="0" i="1" smtClean="0">
                        <a:latin typeface="Cambria Math" panose="02040503050406030204" pitchFamily="18" charset="0"/>
                        <a:cs typeface="Arial" charset="0"/>
                      </a:rPr>
                      <m:t>=0</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Finally, we solve for the 𝜆</a:t>
                </a:r>
                <a:r>
                  <a:rPr lang="en-US" sz="2000" baseline="-25000" dirty="0">
                    <a:latin typeface="Arial" charset="0"/>
                    <a:ea typeface="Arial" charset="0"/>
                    <a:cs typeface="Arial" charset="0"/>
                  </a:rPr>
                  <a:t>l</a:t>
                </a:r>
                <a:r>
                  <a:rPr lang="en-US" sz="2000" dirty="0">
                    <a:latin typeface="Arial" charset="0"/>
                    <a:ea typeface="Arial" charset="0"/>
                    <a:cs typeface="Arial" charset="0"/>
                  </a:rPr>
                  <a:t>.</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1012" y="1825912"/>
                <a:ext cx="11229975" cy="4104841"/>
              </a:xfrm>
              <a:blipFill>
                <a:blip r:embed="rId3"/>
                <a:stretch>
                  <a:fillRect l="-452" t="-15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38</a:t>
            </a:fld>
            <a:endParaRPr lang="en-US" dirty="0"/>
          </a:p>
        </p:txBody>
      </p:sp>
    </p:spTree>
    <p:extLst>
      <p:ext uri="{BB962C8B-B14F-4D97-AF65-F5344CB8AC3E}">
        <p14:creationId xmlns:p14="http://schemas.microsoft.com/office/powerpoint/2010/main" val="1228000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235" y="161128"/>
            <a:ext cx="11765280" cy="868362"/>
          </a:xfrm>
        </p:spPr>
        <p:txBody>
          <a:bodyPr anchor="ctr">
            <a:noAutofit/>
          </a:bodyPr>
          <a:lstStyle/>
          <a:p>
            <a:pPr algn="ctr"/>
            <a:r>
              <a:rPr lang="en-US" sz="4400" dirty="0">
                <a:latin typeface="Arial" charset="0"/>
                <a:ea typeface="Arial" charset="0"/>
                <a:cs typeface="Arial" charset="0"/>
              </a:rPr>
              <a:t>Lagrange multipliers: 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63235" y="1642492"/>
                <a:ext cx="11765280" cy="4816569"/>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Find the maximum and minimum of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 </m:t>
                        </m:r>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 </m:t>
                        </m:r>
                        <m:r>
                          <a:rPr lang="en-US" sz="2000" b="0" i="1" smtClean="0">
                            <a:latin typeface="Cambria Math" panose="02040503050406030204" pitchFamily="18" charset="0"/>
                            <a:ea typeface="Arial" charset="0"/>
                            <a:cs typeface="Arial" charset="0"/>
                          </a:rPr>
                          <m:t>𝑧</m:t>
                        </m:r>
                      </m:e>
                    </m:d>
                    <m:r>
                      <a:rPr lang="en-US" sz="2000" b="0" i="1" smtClean="0">
                        <a:latin typeface="Cambria Math" panose="02040503050406030204" pitchFamily="18" charset="0"/>
                        <a:ea typeface="Arial"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2</m:t>
                        </m:r>
                      </m:sup>
                    </m:sSup>
                    <m:sSup>
                      <m:sSupPr>
                        <m:ctrlPr>
                          <a:rPr lang="en-US" sz="2000" i="1">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e>
                      <m:sup>
                        <m:r>
                          <a:rPr lang="en-US" sz="2000" i="1">
                            <a:latin typeface="Cambria Math" panose="02040503050406030204" pitchFamily="18" charset="0"/>
                            <a:cs typeface="Arial" charset="0"/>
                          </a:rPr>
                          <m:t>2</m:t>
                        </m:r>
                      </m:sup>
                    </m:sSup>
                    <m:sSup>
                      <m:sSupPr>
                        <m:ctrlPr>
                          <a:rPr lang="en-US" sz="2000" i="1">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e>
                      <m:sup>
                        <m:r>
                          <a:rPr lang="en-US" sz="2000" i="1">
                            <a:latin typeface="Cambria Math" panose="02040503050406030204" pitchFamily="18" charset="0"/>
                            <a:cs typeface="Arial" charset="0"/>
                          </a:rPr>
                          <m:t>2</m:t>
                        </m:r>
                      </m:sup>
                    </m:sSup>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subject to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1</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4</m:t>
                        </m:r>
                      </m:den>
                    </m:f>
                    <m:r>
                      <a:rPr lang="en-US" sz="2000" b="0" i="1" smtClean="0">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𝑦</m:t>
                            </m:r>
                          </m:e>
                          <m:sup>
                            <m:r>
                              <a:rPr lang="en-US" sz="2000" i="1">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5</m:t>
                        </m:r>
                      </m:den>
                    </m:f>
                    <m:r>
                      <a:rPr lang="en-US" sz="2000" b="0" i="1" smtClean="0">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𝑧</m:t>
                            </m:r>
                          </m:e>
                          <m:sup>
                            <m:r>
                              <a:rPr lang="en-US" sz="2000" i="1">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25</m:t>
                        </m:r>
                      </m:den>
                    </m:f>
                    <m:r>
                      <a:rPr lang="en-US" sz="2000" b="0" i="1" smtClean="0">
                        <a:latin typeface="Cambria Math" panose="02040503050406030204" pitchFamily="18" charset="0"/>
                        <a:cs typeface="Arial" charset="0"/>
                      </a:rPr>
                      <m:t> −1=0</m:t>
                    </m:r>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2</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r>
                      <a:rPr lang="en-US" sz="2000" b="0" i="1" smtClean="0">
                        <a:latin typeface="Cambria Math" panose="02040503050406030204" pitchFamily="18" charset="0"/>
                        <a:cs typeface="Arial" charset="0"/>
                      </a:rPr>
                      <m:t>=0</m:t>
                    </m:r>
                  </m:oMath>
                </a14:m>
                <a:r>
                  <a:rPr lang="en-US" sz="2000" dirty="0">
                    <a:latin typeface="Arial" charset="0"/>
                    <a:ea typeface="Arial" charset="0"/>
                    <a:cs typeface="Arial" charset="0"/>
                  </a:rPr>
                  <a:t>.</a:t>
                </a:r>
              </a:p>
              <a:p>
                <a:pPr algn="l">
                  <a:lnSpc>
                    <a:spcPct val="100000"/>
                  </a:lnSpc>
                  <a:spcBef>
                    <a:spcPts val="0"/>
                  </a:spcBef>
                </a:pP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Put </a:t>
                </a:r>
                <a14:m>
                  <m:oMath xmlns:m="http://schemas.openxmlformats.org/officeDocument/2006/math">
                    <m:r>
                      <a:rPr lang="en-US" sz="2000" b="0" i="1" smtClean="0">
                        <a:latin typeface="Cambria Math" panose="02040503050406030204" pitchFamily="18" charset="0"/>
                        <a:ea typeface="Arial" charset="0"/>
                        <a:cs typeface="Arial" charset="0"/>
                      </a:rPr>
                      <m:t>𝑔</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𝑧</m:t>
                        </m:r>
                      </m:e>
                    </m:d>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𝑧</m:t>
                        </m:r>
                      </m:e>
                    </m:d>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cs typeface="Arial" charset="0"/>
                          </a:rPr>
                          <m:t>1</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𝜙</m:t>
                        </m:r>
                      </m:e>
                      <m:sub>
                        <m:r>
                          <a:rPr lang="en-US" sz="2000" i="1">
                            <a:latin typeface="Cambria Math" panose="02040503050406030204" pitchFamily="18" charset="0"/>
                            <a:cs typeface="Arial" charset="0"/>
                          </a:rPr>
                          <m:t>1</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𝑧</m:t>
                        </m:r>
                      </m:e>
                    </m:d>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ea typeface="Cambria Math" panose="02040503050406030204" pitchFamily="18" charset="0"/>
                            <a:cs typeface="Arial" charset="0"/>
                          </a:rPr>
                          <m:t>2</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ea typeface="Cambria Math" panose="02040503050406030204" pitchFamily="18" charset="0"/>
                            <a:cs typeface="Arial" charset="0"/>
                          </a:rPr>
                          <m:t>2</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𝑧</m:t>
                        </m:r>
                      </m:e>
                    </m:d>
                  </m:oMath>
                </a14:m>
                <a:r>
                  <a:rPr lang="en-US" sz="2000" dirty="0">
                    <a:latin typeface="Arial" charset="0"/>
                    <a:ea typeface="Arial" charset="0"/>
                    <a:cs typeface="Arial" charset="0"/>
                  </a:rPr>
                  <a:t>.</a:t>
                </a:r>
              </a:p>
              <a:p>
                <a:pPr algn="l">
                  <a:lnSpc>
                    <a:spcPct val="100000"/>
                  </a:lnSpc>
                  <a:spcBef>
                    <a:spcPts val="0"/>
                  </a:spcBef>
                </a:pP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𝑔</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𝑥</m:t>
                        </m:r>
                      </m:den>
                    </m:f>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ea typeface="Cambria Math" panose="02040503050406030204" pitchFamily="18" charset="0"/>
                            <a:cs typeface="Arial" charset="0"/>
                          </a:rPr>
                          <m:t>1</m:t>
                        </m:r>
                      </m:sub>
                    </m:sSub>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𝑥</m:t>
                        </m:r>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oMath>
                </a14:m>
                <a:r>
                  <a:rPr lang="en-US" sz="2000" i="1" dirty="0">
                    <a:latin typeface="Cambria Math" panose="02040503050406030204" pitchFamily="18"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num>
                      <m:den>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en>
                    </m:f>
                    <m:r>
                      <a:rPr lang="en-US" sz="2000" i="1">
                        <a:latin typeface="Cambria Math" panose="02040503050406030204" pitchFamily="18" charset="0"/>
                        <a:cs typeface="Arial" charset="0"/>
                      </a:rPr>
                      <m:t>=2</m:t>
                    </m:r>
                    <m:r>
                      <a:rPr lang="en-US" sz="2000" b="0" i="1" smtClean="0">
                        <a:latin typeface="Cambria Math" panose="02040503050406030204" pitchFamily="18" charset="0"/>
                        <a:cs typeface="Arial" charset="0"/>
                      </a:rPr>
                      <m:t>𝑦</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1</m:t>
                        </m:r>
                      </m:sub>
                    </m:sSub>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𝑦</m:t>
                        </m:r>
                      </m:num>
                      <m:den>
                        <m:r>
                          <a:rPr lang="en-US" sz="2000" b="0" i="1" smtClean="0">
                            <a:latin typeface="Cambria Math" panose="02040503050406030204" pitchFamily="18" charset="0"/>
                            <a:cs typeface="Arial" charset="0"/>
                          </a:rPr>
                          <m:t>5</m:t>
                        </m:r>
                      </m:den>
                    </m:f>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den>
                    </m:f>
                    <m:r>
                      <a:rPr lang="en-US" sz="2000" i="1">
                        <a:latin typeface="Cambria Math" panose="02040503050406030204" pitchFamily="18" charset="0"/>
                        <a:cs typeface="Arial" charset="0"/>
                      </a:rPr>
                      <m:t>=2</m:t>
                    </m:r>
                    <m:r>
                      <a:rPr lang="en-US" sz="2000" b="0" i="1" smtClean="0">
                        <a:latin typeface="Cambria Math" panose="02040503050406030204" pitchFamily="18" charset="0"/>
                        <a:cs typeface="Arial" charset="0"/>
                      </a:rPr>
                      <m:t>𝑧</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1</m:t>
                        </m:r>
                      </m:sub>
                    </m:sSub>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𝑧</m:t>
                        </m:r>
                      </m:num>
                      <m:den>
                        <m:r>
                          <a:rPr lang="en-US" sz="2000" i="1">
                            <a:latin typeface="Cambria Math" panose="02040503050406030204" pitchFamily="18" charset="0"/>
                            <a:cs typeface="Arial" charset="0"/>
                          </a:rPr>
                          <m:t>2</m:t>
                        </m:r>
                        <m:r>
                          <a:rPr lang="en-US" sz="2000" b="0" i="1" smtClean="0">
                            <a:latin typeface="Cambria Math" panose="02040503050406030204" pitchFamily="18" charset="0"/>
                            <a:cs typeface="Arial" charset="0"/>
                          </a:rPr>
                          <m:t>5</m:t>
                        </m:r>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2</m:t>
                        </m:r>
                      </m:sub>
                    </m:sSub>
                  </m:oMath>
                </a14:m>
                <a:endParaRPr lang="en-US" sz="2000" i="1" dirty="0">
                  <a:latin typeface="Cambria Math" panose="02040503050406030204" pitchFamily="18"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Solve for x, y, z in terms of 𝜆</a:t>
                </a:r>
                <a:r>
                  <a:rPr lang="en-US" sz="2000" baseline="-25000" dirty="0">
                    <a:latin typeface="Arial" charset="0"/>
                    <a:ea typeface="Arial" charset="0"/>
                    <a:cs typeface="Arial" charset="0"/>
                  </a:rPr>
                  <a:t>1</a:t>
                </a:r>
                <a:r>
                  <a:rPr lang="en-US" sz="2000" dirty="0">
                    <a:latin typeface="Arial" charset="0"/>
                    <a:ea typeface="Arial" charset="0"/>
                    <a:cs typeface="Arial" charset="0"/>
                  </a:rPr>
                  <a:t> and 𝜆</a:t>
                </a:r>
                <a:r>
                  <a:rPr lang="en-US" sz="2000" baseline="-25000" dirty="0">
                    <a:latin typeface="Arial" charset="0"/>
                    <a:ea typeface="Arial" charset="0"/>
                    <a:cs typeface="Arial" charset="0"/>
                  </a:rPr>
                  <a:t>2</a:t>
                </a:r>
                <a:r>
                  <a:rPr lang="en-US" sz="2000" dirty="0">
                    <a:latin typeface="Arial" charset="0"/>
                    <a:ea typeface="Arial" charset="0"/>
                    <a:cs typeface="Arial" charset="0"/>
                  </a:rPr>
                  <a:t> and substitute into second constraint to get:</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2 </m:t>
                        </m:r>
                        <m:r>
                          <a:rPr lang="en-US" b="0" i="1" smtClean="0">
                            <a:latin typeface="Cambria Math" panose="02040503050406030204" pitchFamily="18" charset="0"/>
                            <a:ea typeface="Cambria Math" panose="02040503050406030204" pitchFamily="18" charset="0"/>
                            <a:cs typeface="Arial" charset="0"/>
                          </a:rPr>
                          <m:t>𝜆</m:t>
                        </m:r>
                        <m:r>
                          <a:rPr lang="en-US" b="0" i="1" baseline="-25000" smtClean="0">
                            <a:latin typeface="Cambria Math" panose="02040503050406030204" pitchFamily="18" charset="0"/>
                            <a:ea typeface="Cambria Math" panose="02040503050406030204" pitchFamily="18" charset="0"/>
                            <a:cs typeface="Arial" charset="0"/>
                          </a:rPr>
                          <m:t>2</m:t>
                        </m:r>
                      </m:num>
                      <m:den>
                        <m:r>
                          <a:rPr lang="en-US" i="1" smtClean="0">
                            <a:latin typeface="Cambria Math" panose="02040503050406030204" pitchFamily="18" charset="0"/>
                            <a:ea typeface="Cambria Math" panose="02040503050406030204" pitchFamily="18" charset="0"/>
                            <a:cs typeface="Arial" charset="0"/>
                          </a:rPr>
                          <m:t>𝜆</m:t>
                        </m:r>
                        <m:r>
                          <a:rPr lang="en-US" b="0" i="1" baseline="-25000" smtClean="0">
                            <a:latin typeface="Cambria Math" panose="02040503050406030204" pitchFamily="18" charset="0"/>
                            <a:ea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+4</m:t>
                        </m:r>
                      </m:den>
                    </m:f>
                  </m:oMath>
                </a14:m>
                <a:r>
                  <a:rPr lang="en-US" dirty="0">
                    <a:latin typeface="Arial" charset="0"/>
                    <a:ea typeface="Arial" charset="0"/>
                    <a:cs typeface="Arial" charset="0"/>
                  </a:rPr>
                  <a:t> +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5</m:t>
                        </m:r>
                        <m:r>
                          <a:rPr lang="en-US" i="1">
                            <a:latin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2</m:t>
                        </m:r>
                      </m:num>
                      <m:den>
                        <m:r>
                          <a:rPr lang="en-US" b="0" i="1" smtClean="0">
                            <a:latin typeface="Cambria Math" panose="02040503050406030204" pitchFamily="18" charset="0"/>
                            <a:ea typeface="Cambria Math" panose="02040503050406030204" pitchFamily="18" charset="0"/>
                            <a:cs typeface="Arial" charset="0"/>
                          </a:rPr>
                          <m:t>2</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10</m:t>
                        </m:r>
                      </m:den>
                    </m:f>
                  </m:oMath>
                </a14:m>
                <a:r>
                  <a:rPr lang="en-US" dirty="0">
                    <a:latin typeface="Arial" charset="0"/>
                    <a:ea typeface="Arial" charset="0"/>
                    <a:cs typeface="Arial" charset="0"/>
                  </a:rPr>
                  <a:t>  +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25</m:t>
                        </m:r>
                        <m:r>
                          <a:rPr lang="en-US" i="1">
                            <a:latin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2</m:t>
                        </m:r>
                      </m:num>
                      <m:den>
                        <m:r>
                          <a:rPr lang="en-US" b="0" i="1" smtClean="0">
                            <a:latin typeface="Cambria Math" panose="02040503050406030204" pitchFamily="18" charset="0"/>
                            <a:ea typeface="Cambria Math" panose="02040503050406030204" pitchFamily="18" charset="0"/>
                            <a:cs typeface="Arial" charset="0"/>
                          </a:rPr>
                          <m:t>2</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50</m:t>
                        </m:r>
                      </m:den>
                    </m:f>
                  </m:oMath>
                </a14:m>
                <a:r>
                  <a:rPr lang="en-US" dirty="0">
                    <a:latin typeface="Arial" charset="0"/>
                    <a:ea typeface="Arial" charset="0"/>
                    <a:cs typeface="Arial" charset="0"/>
                  </a:rPr>
                  <a:t>  = 0.</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We get a quadratic equation in 𝜆</a:t>
                </a:r>
                <a:r>
                  <a:rPr lang="en-US" sz="2000" baseline="-25000" dirty="0">
                    <a:latin typeface="Arial" charset="0"/>
                    <a:ea typeface="Arial" charset="0"/>
                    <a:cs typeface="Arial" charset="0"/>
                  </a:rPr>
                  <a:t>1</a:t>
                </a:r>
                <a:r>
                  <a:rPr lang="en-US" sz="2000" dirty="0">
                    <a:latin typeface="Arial" charset="0"/>
                    <a:ea typeface="Arial" charset="0"/>
                    <a:cs typeface="Arial" charset="0"/>
                  </a:rPr>
                  <a:t> whose solution is 𝜆</a:t>
                </a:r>
                <a:r>
                  <a:rPr lang="en-US" sz="2000" baseline="-25000" dirty="0">
                    <a:latin typeface="Arial" charset="0"/>
                    <a:ea typeface="Arial" charset="0"/>
                    <a:cs typeface="Arial" charset="0"/>
                  </a:rPr>
                  <a:t>1</a:t>
                </a:r>
                <a:r>
                  <a:rPr lang="en-US" sz="2000" dirty="0">
                    <a:latin typeface="Arial" charset="0"/>
                    <a:ea typeface="Arial" charset="0"/>
                    <a:cs typeface="Arial" charset="0"/>
                  </a:rPr>
                  <a:t>  = -10, 𝜆</a:t>
                </a:r>
                <a:r>
                  <a:rPr lang="en-US" sz="2000" baseline="-25000" dirty="0">
                    <a:latin typeface="Arial" charset="0"/>
                    <a:ea typeface="Arial" charset="0"/>
                    <a:cs typeface="Arial" charset="0"/>
                  </a:rPr>
                  <a:t>1 </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−75</m:t>
                        </m:r>
                      </m:num>
                      <m:den>
                        <m:r>
                          <a:rPr lang="en-US" sz="2000" b="0" i="1" smtClean="0">
                            <a:latin typeface="Cambria Math" panose="02040503050406030204" pitchFamily="18" charset="0"/>
                            <a:cs typeface="Arial" charset="0"/>
                          </a:rPr>
                          <m:t>17</m:t>
                        </m:r>
                      </m:den>
                    </m:f>
                  </m:oMath>
                </a14:m>
                <a:r>
                  <a:rPr lang="en-US" sz="2000" dirty="0">
                    <a:latin typeface="Arial" charset="0"/>
                    <a:ea typeface="Arial" charset="0"/>
                    <a:cs typeface="Arial" charset="0"/>
                  </a:rPr>
                  <a:t>  and 𝜆</a:t>
                </a:r>
                <a:r>
                  <a:rPr lang="en-US" sz="2000" baseline="-25000" dirty="0">
                    <a:latin typeface="Arial" charset="0"/>
                    <a:ea typeface="Arial" charset="0"/>
                    <a:cs typeface="Arial" charset="0"/>
                  </a:rPr>
                  <a:t>2</a:t>
                </a:r>
                <a:r>
                  <a:rPr lang="en-US" sz="2000" dirty="0">
                    <a:latin typeface="Arial" charset="0"/>
                    <a:ea typeface="Arial" charset="0"/>
                    <a:cs typeface="Arial" charset="0"/>
                  </a:rPr>
                  <a:t> = ±6√</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m:t>
                        </m:r>
                      </m:num>
                      <m:den>
                        <m:r>
                          <a:rPr lang="en-US" sz="2000" b="0" i="1" smtClean="0">
                            <a:latin typeface="Cambria Math" panose="02040503050406030204" pitchFamily="18" charset="0"/>
                            <a:cs typeface="Arial" charset="0"/>
                          </a:rPr>
                          <m:t>19</m:t>
                        </m:r>
                      </m:den>
                    </m:f>
                  </m:oMath>
                </a14:m>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𝜆</a:t>
                </a:r>
                <a:r>
                  <a:rPr lang="en-US" sz="2000" baseline="-25000" dirty="0">
                    <a:latin typeface="Arial" charset="0"/>
                    <a:ea typeface="Arial" charset="0"/>
                    <a:cs typeface="Arial" charset="0"/>
                  </a:rPr>
                  <a:t>1</a:t>
                </a:r>
                <a:r>
                  <a:rPr lang="en-US" sz="2000" dirty="0">
                    <a:latin typeface="Arial" charset="0"/>
                    <a:ea typeface="Arial" charset="0"/>
                    <a:cs typeface="Arial" charset="0"/>
                  </a:rPr>
                  <a:t>  = -10 gives (x, y, z) = (2√</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m:t>
                        </m:r>
                      </m:num>
                      <m:den>
                        <m:r>
                          <a:rPr lang="en-US" sz="2000" b="0" i="1" smtClean="0">
                            <a:latin typeface="Cambria Math" panose="02040503050406030204" pitchFamily="18" charset="0"/>
                            <a:cs typeface="Arial" charset="0"/>
                          </a:rPr>
                          <m:t>19</m:t>
                        </m:r>
                      </m:den>
                    </m:f>
                  </m:oMath>
                </a14:m>
                <a:r>
                  <a:rPr lang="en-US" sz="2000" dirty="0">
                    <a:latin typeface="Arial" charset="0"/>
                    <a:ea typeface="Arial" charset="0"/>
                    <a:cs typeface="Arial" charset="0"/>
                  </a:rPr>
                  <a:t>, 3√</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oMath>
                </a14:m>
                <a:r>
                  <a:rPr lang="en-US" sz="2000" dirty="0">
                    <a:latin typeface="Arial" charset="0"/>
                    <a:ea typeface="Arial" charset="0"/>
                    <a:cs typeface="Arial" charset="0"/>
                  </a:rPr>
                  <a:t>, 5√</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r>
                      <a:rPr lang="en-US" sz="2000" b="0" i="0" smtClean="0">
                        <a:latin typeface="Cambria Math" panose="02040503050406030204" pitchFamily="18" charset="0"/>
                        <a:cs typeface="Arial" charset="0"/>
                      </a:rPr>
                      <m:t>)</m:t>
                    </m:r>
                  </m:oMath>
                </a14:m>
                <a:r>
                  <a:rPr lang="en-US" sz="2000" dirty="0">
                    <a:latin typeface="Arial" charset="0"/>
                    <a:ea typeface="Arial" charset="0"/>
                    <a:cs typeface="Arial" charset="0"/>
                  </a:rPr>
                  <a:t> and (x, y, z) = (12√</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oMath>
                </a14:m>
                <a:r>
                  <a:rPr lang="en-US" sz="2000" dirty="0">
                    <a:latin typeface="Arial" charset="0"/>
                    <a:ea typeface="Arial" charset="0"/>
                    <a:cs typeface="Arial" charset="0"/>
                  </a:rPr>
                  <a:t>, -3√</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oMath>
                </a14:m>
                <a:r>
                  <a:rPr lang="en-US" sz="2000" dirty="0">
                    <a:latin typeface="Arial" charset="0"/>
                    <a:ea typeface="Arial" charset="0"/>
                    <a:cs typeface="Arial" charset="0"/>
                  </a:rPr>
                  <a:t>, -5√</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r>
                      <a:rPr lang="en-US" sz="2000">
                        <a:latin typeface="Cambria Math" panose="02040503050406030204" pitchFamily="18" charset="0"/>
                        <a:cs typeface="Arial" charset="0"/>
                      </a:rPr>
                      <m:t>)</m:t>
                    </m:r>
                  </m:oMath>
                </a14:m>
                <a:r>
                  <a:rPr lang="en-US" sz="2000" dirty="0">
                    <a:latin typeface="Arial" charset="0"/>
                    <a:ea typeface="Arial" charset="0"/>
                    <a:cs typeface="Arial" charset="0"/>
                  </a:rPr>
                  <a:t> </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𝜆</a:t>
                </a:r>
                <a:r>
                  <a:rPr lang="en-US" sz="2000" baseline="-25000" dirty="0">
                    <a:latin typeface="Arial" charset="0"/>
                    <a:ea typeface="Arial" charset="0"/>
                    <a:cs typeface="Arial" charset="0"/>
                  </a:rPr>
                  <a:t>1</a:t>
                </a:r>
                <a:r>
                  <a:rPr lang="en-US" sz="2000" dirty="0">
                    <a:latin typeface="Arial" charset="0"/>
                    <a:ea typeface="Arial" charset="0"/>
                    <a:cs typeface="Arial" charset="0"/>
                  </a:rPr>
                  <a:t>  =</a:t>
                </a:r>
                <a:r>
                  <a:rPr lang="en-US" sz="2000" dirty="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−75</m:t>
                        </m:r>
                      </m:num>
                      <m:den>
                        <m:r>
                          <a:rPr lang="en-US" sz="2000" i="1">
                            <a:latin typeface="Cambria Math" panose="02040503050406030204" pitchFamily="18" charset="0"/>
                            <a:cs typeface="Arial" charset="0"/>
                          </a:rPr>
                          <m:t>17</m:t>
                        </m:r>
                      </m:den>
                    </m:f>
                  </m:oMath>
                </a14:m>
                <a:r>
                  <a:rPr lang="en-US" sz="2000" dirty="0">
                    <a:latin typeface="Arial" charset="0"/>
                    <a:ea typeface="Arial" charset="0"/>
                    <a:cs typeface="Arial" charset="0"/>
                  </a:rPr>
                  <a:t> gives (x, y, z)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40</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−35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and (x, y, z) =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40</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35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Substituting gives a maximum of 10 and a minimum of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75</m:t>
                        </m:r>
                      </m:num>
                      <m:den>
                        <m:r>
                          <a:rPr lang="en-US" sz="2000" b="0" i="1" smtClean="0">
                            <a:latin typeface="Cambria Math" panose="02040503050406030204" pitchFamily="18" charset="0"/>
                            <a:cs typeface="Arial" charset="0"/>
                          </a:rPr>
                          <m:t>17</m:t>
                        </m:r>
                      </m:den>
                    </m:f>
                  </m:oMath>
                </a14:m>
                <a:r>
                  <a:rPr lang="en-US" sz="2000" dirty="0">
                    <a:latin typeface="Arial" charset="0"/>
                    <a:ea typeface="Arial" charset="0"/>
                    <a:cs typeface="Arial" charset="0"/>
                  </a:rPr>
                  <a:t>.</a:t>
                </a:r>
              </a:p>
              <a:p>
                <a:pPr algn="l"/>
                <a:endParaRPr lang="en-US" sz="1800" dirty="0">
                  <a:latin typeface="Arial" charset="0"/>
                  <a:ea typeface="Arial" charset="0"/>
                  <a:cs typeface="Arial" charset="0"/>
                </a:endParaRPr>
              </a:p>
              <a:p>
                <a:pPr marL="342900" indent="-342900"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63235" y="1642492"/>
                <a:ext cx="11765280" cy="4816569"/>
              </a:xfrm>
              <a:blipFill>
                <a:blip r:embed="rId3"/>
                <a:stretch>
                  <a:fillRect l="-431" b="-2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39</a:t>
            </a:fld>
            <a:endParaRPr lang="en-US" dirty="0"/>
          </a:p>
        </p:txBody>
      </p:sp>
    </p:spTree>
    <p:extLst>
      <p:ext uri="{BB962C8B-B14F-4D97-AF65-F5344CB8AC3E}">
        <p14:creationId xmlns:p14="http://schemas.microsoft.com/office/powerpoint/2010/main" val="335156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331893" cy="868362"/>
          </a:xfrm>
        </p:spPr>
        <p:txBody>
          <a:bodyPr anchor="ctr">
            <a:noAutofit/>
          </a:bodyPr>
          <a:lstStyle/>
          <a:p>
            <a:pPr algn="ctr"/>
            <a:r>
              <a:rPr lang="en-US" sz="4400" dirty="0">
                <a:latin typeface="Arial" charset="0"/>
                <a:ea typeface="Arial" charset="0"/>
                <a:cs typeface="Arial" charset="0"/>
              </a:rPr>
              <a:t>Probability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1465" y="1554165"/>
                <a:ext cx="11582400" cy="5213351"/>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If S is a sample space and T is a subset of S, P(T) + P(S∖T) = 1.</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P is sometimes called a probability distribution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To complete our intuition, if we have n events, 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E</a:t>
                </a:r>
                <a:r>
                  <a:rPr lang="en-US" sz="2000" baseline="-25000" dirty="0">
                    <a:latin typeface="Arial" charset="0"/>
                    <a:ea typeface="Arial" charset="0"/>
                    <a:cs typeface="Arial" charset="0"/>
                    <a:sym typeface="Wingdings" pitchFamily="2" charset="2"/>
                  </a:rPr>
                  <a:t>n</a:t>
                </a:r>
                <a:r>
                  <a:rPr lang="en-US" sz="2000" dirty="0">
                    <a:latin typeface="Arial" charset="0"/>
                    <a:ea typeface="Arial" charset="0"/>
                    <a:cs typeface="Arial" charset="0"/>
                    <a:sym typeface="Wingdings" pitchFamily="2" charset="2"/>
                  </a:rPr>
                  <a:t> with equally likely outcomes then  P(E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P(E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 P(E</a:t>
                </a:r>
                <a:r>
                  <a:rPr lang="en-US" sz="2000" baseline="-25000" dirty="0">
                    <a:latin typeface="Arial" charset="0"/>
                    <a:ea typeface="Arial" charset="0"/>
                    <a:cs typeface="Arial" charset="0"/>
                    <a:sym typeface="Wingdings" pitchFamily="2" charset="2"/>
                  </a:rPr>
                  <a:t>n</a:t>
                </a:r>
                <a:r>
                  <a:rPr lang="en-US" sz="2000" dirty="0">
                    <a:latin typeface="Arial" charset="0"/>
                    <a:ea typeface="Arial" charset="0"/>
                    <a:cs typeface="Arial" charset="0"/>
                    <a:sym typeface="Wingdings" pitchFamily="2" charset="2"/>
                  </a:rPr>
                  <a:t>), so nP(E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=1 and P(E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 </a:t>
                </a:r>
                <a14:m>
                  <m:oMath xmlns:m="http://schemas.openxmlformats.org/officeDocument/2006/math">
                    <m:f>
                      <m:fPr>
                        <m:ctrlPr>
                          <a:rPr lang="en-US" sz="2000" i="1" smtClean="0">
                            <a:latin typeface="Cambria Math" panose="02040503050406030204" pitchFamily="18" charset="0"/>
                            <a:cs typeface="Arial" charset="0"/>
                            <a:sym typeface="Wingdings" pitchFamily="2" charset="2"/>
                          </a:rPr>
                        </m:ctrlPr>
                      </m:fPr>
                      <m:num>
                        <m:r>
                          <a:rPr lang="en-US" sz="2000" b="0" i="1" smtClean="0">
                            <a:latin typeface="Cambria Math" panose="02040503050406030204" pitchFamily="18" charset="0"/>
                            <a:cs typeface="Arial" charset="0"/>
                            <a:sym typeface="Wingdings" pitchFamily="2" charset="2"/>
                          </a:rPr>
                          <m:t>1</m:t>
                        </m:r>
                      </m:num>
                      <m:den>
                        <m:r>
                          <a:rPr lang="en-US" sz="2000" b="0" i="1" smtClean="0">
                            <a:latin typeface="Cambria Math" panose="02040503050406030204" pitchFamily="18" charset="0"/>
                            <a:cs typeface="Arial" charset="0"/>
                            <a:sym typeface="Wingdings" pitchFamily="2" charset="2"/>
                          </a:rPr>
                          <m:t>𝑛</m:t>
                        </m:r>
                      </m:den>
                    </m:f>
                  </m:oMath>
                </a14:m>
                <a:r>
                  <a:rPr lang="en-US" sz="2000" dirty="0">
                    <a:latin typeface="Arial" charset="0"/>
                    <a:ea typeface="Arial" charset="0"/>
                    <a:cs typeface="Arial" charset="0"/>
                    <a:sym typeface="Wingdings" pitchFamily="2" charset="2"/>
                  </a:rPr>
                  <a:t>.  An example is a fair coin toss where P(heads)= P(tails) = .5.</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One more bit of notation, a random variable, X, is a variable that takes a value in a sample space and we say P(X=E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if the outcome of the experiment is 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and P(X∈T)= </a:t>
                </a:r>
                <a14:m>
                  <m:oMath xmlns:m="http://schemas.openxmlformats.org/officeDocument/2006/math">
                    <m:nary>
                      <m:naryPr>
                        <m:chr m:val="∑"/>
                        <m:supHide m:val="on"/>
                        <m:ctrlPr>
                          <a:rPr lang="en-US" sz="2000" i="1" smtClean="0">
                            <a:latin typeface="Cambria Math" panose="02040503050406030204" pitchFamily="18" charset="0"/>
                            <a:cs typeface="Arial" charset="0"/>
                            <a:sym typeface="Wingdings" pitchFamily="2" charset="2"/>
                          </a:rPr>
                        </m:ctrlPr>
                      </m:naryPr>
                      <m:sub>
                        <m:r>
                          <m:rPr>
                            <m:brk m:alnAt="7"/>
                          </m:rPr>
                          <a:rPr lang="en-US" sz="2000" b="0" i="1" smtClean="0">
                            <a:latin typeface="Cambria Math" panose="02040503050406030204" pitchFamily="18" charset="0"/>
                            <a:cs typeface="Arial" charset="0"/>
                            <a:sym typeface="Wingdings" pitchFamily="2" charset="2"/>
                          </a:rPr>
                          <m:t>𝑋</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ea typeface="Cambria Math" panose="02040503050406030204" pitchFamily="18" charset="0"/>
                            <a:cs typeface="Arial" charset="0"/>
                            <a:sym typeface="Wingdings" pitchFamily="2" charset="2"/>
                          </a:rPr>
                          <m:t>𝑇</m:t>
                        </m:r>
                      </m:sub>
                      <m:sup/>
                      <m:e>
                        <m:r>
                          <a:rPr lang="en-US" sz="2000" b="0" i="1" smtClean="0">
                            <a:latin typeface="Cambria Math" panose="02040503050406030204" pitchFamily="18" charset="0"/>
                            <a:cs typeface="Arial" charset="0"/>
                            <a:sym typeface="Wingdings" pitchFamily="2" charset="2"/>
                          </a:rPr>
                          <m:t>𝑃</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𝑋</m:t>
                        </m:r>
                        <m:r>
                          <a:rPr lang="en-US" sz="2000" b="0" i="1" smtClean="0">
                            <a:latin typeface="Cambria Math" panose="02040503050406030204" pitchFamily="18" charset="0"/>
                            <a:cs typeface="Arial" charset="0"/>
                            <a:sym typeface="Wingdings" pitchFamily="2" charset="2"/>
                          </a:rPr>
                          <m:t>)</m:t>
                        </m:r>
                      </m:e>
                    </m:nary>
                  </m:oMath>
                </a14:m>
                <a:r>
                  <a:rPr lang="en-US" sz="2000" dirty="0">
                    <a:latin typeface="Arial" charset="0"/>
                    <a:ea typeface="Arial" charset="0"/>
                    <a:cs typeface="Arial" charset="0"/>
                    <a:sym typeface="Wingdings" pitchFamily="2" charset="2"/>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Given two random variables, X, Y from two distributions, we can write a joint distribution f(x,y) where f(x,y)= P(X=x ∧ Y=y).</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Suppose we perform two experiments from two, possibly identical, sample spaces S</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and S</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Let X and Y be random variables representing the outcome.  We say the experiments are </a:t>
                </a:r>
                <a:r>
                  <a:rPr lang="en-US" sz="2000" i="1" dirty="0">
                    <a:latin typeface="Arial" charset="0"/>
                    <a:ea typeface="Arial" charset="0"/>
                    <a:cs typeface="Arial" charset="0"/>
                    <a:sym typeface="Wingdings" pitchFamily="2" charset="2"/>
                  </a:rPr>
                  <a:t>independent</a:t>
                </a:r>
                <a:r>
                  <a:rPr lang="en-US" sz="2000" dirty="0">
                    <a:latin typeface="Arial" charset="0"/>
                    <a:ea typeface="Arial" charset="0"/>
                    <a:cs typeface="Arial" charset="0"/>
                    <a:sym typeface="Wingdings" pitchFamily="2" charset="2"/>
                  </a:rPr>
                  <a:t> if ∀T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⊆S</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and 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⊆S</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P(X∈T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Y∈T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P(X∈T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P(Y∈T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Sometimes we write this as P(T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and we can say P(T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 P(T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P(T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  The joint distribution of two independent events satisfies f(x,y)= P(X=x) P(Y=y).</a:t>
                </a: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1465" y="1554165"/>
                <a:ext cx="11582400" cy="5213351"/>
              </a:xfrm>
              <a:blipFill>
                <a:blip r:embed="rId3"/>
                <a:stretch>
                  <a:fillRect l="-438" t="-1460" r="-4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dirty="0"/>
          </a:p>
        </p:txBody>
      </p:sp>
    </p:spTree>
    <p:extLst>
      <p:ext uri="{BB962C8B-B14F-4D97-AF65-F5344CB8AC3E}">
        <p14:creationId xmlns:p14="http://schemas.microsoft.com/office/powerpoint/2010/main" val="725739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6" y="165100"/>
            <a:ext cx="11765280" cy="868362"/>
          </a:xfrm>
        </p:spPr>
        <p:txBody>
          <a:bodyPr anchor="ctr">
            <a:noAutofit/>
          </a:bodyPr>
          <a:lstStyle/>
          <a:p>
            <a:pPr algn="ctr"/>
            <a:r>
              <a:rPr lang="en-US" sz="4400" dirty="0">
                <a:latin typeface="Arial" charset="0"/>
                <a:ea typeface="Arial" charset="0"/>
                <a:cs typeface="Arial" charset="0"/>
              </a:rPr>
              <a:t>Likelihood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8408" y="1805009"/>
                <a:ext cx="11372335" cy="455134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What is the likelihood of the output y, given</a:t>
                </a:r>
                <a:r>
                  <a:rPr lang="en-US" sz="2000" b="1" dirty="0">
                    <a:latin typeface="Arial" charset="0"/>
                    <a:ea typeface="Arial" charset="0"/>
                    <a:cs typeface="Arial" charset="0"/>
                  </a:rPr>
                  <a:t> x </a:t>
                </a:r>
                <a:r>
                  <a:rPr lang="en-US" sz="2000" dirty="0">
                    <a:latin typeface="Arial" charset="0"/>
                    <a:ea typeface="Arial" charset="0"/>
                    <a:cs typeface="Arial" charset="0"/>
                  </a:rPr>
                  <a:t>and the parameters 𝚹?  That is, given 𝚹, how likely is it that we will observe the data </a:t>
                </a:r>
                <a:r>
                  <a:rPr lang="en-US" sz="2000" b="1" dirty="0">
                    <a:latin typeface="Arial" charset="0"/>
                    <a:ea typeface="Arial" charset="0"/>
                    <a:cs typeface="Arial" charset="0"/>
                  </a:rPr>
                  <a:t>(x</a:t>
                </a:r>
                <a:r>
                  <a:rPr lang="en-US" sz="2000" dirty="0">
                    <a:latin typeface="Arial" charset="0"/>
                    <a:ea typeface="Arial" charset="0"/>
                    <a:cs typeface="Arial" charset="0"/>
                  </a:rPr>
                  <a:t>(k), y(k)), k = 1, …, m.</a:t>
                </a:r>
              </a:p>
              <a:p>
                <a:pPr marL="342900" indent="-342900" algn="l">
                  <a:buFont typeface="Arial" panose="020B0604020202020204" pitchFamily="34" charset="0"/>
                  <a:buChar char="•"/>
                </a:pPr>
                <a:r>
                  <a:rPr lang="en-US" sz="2000" dirty="0">
                    <a:latin typeface="Arial" charset="0"/>
                    <a:ea typeface="Arial" charset="0"/>
                    <a:cs typeface="Arial" charset="0"/>
                  </a:rPr>
                  <a:t>Put L(𝚹)= p(y|X,𝚹).  Often the log of this is easier to calculate:  𝓁(𝚹)= ln(L(𝚹)).</a:t>
                </a:r>
              </a:p>
              <a:p>
                <a:pPr marL="342900" indent="-342900" algn="l">
                  <a:buFont typeface="Arial" panose="020B0604020202020204" pitchFamily="34" charset="0"/>
                  <a:buChar char="•"/>
                </a:pPr>
                <a:r>
                  <a:rPr lang="en-US" sz="2000" dirty="0">
                    <a:latin typeface="Arial" charset="0"/>
                    <a:ea typeface="Arial" charset="0"/>
                    <a:cs typeface="Arial" charset="0"/>
                  </a:rPr>
                  <a:t>If we assume errors are normally distributed with mean 0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 putting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𝑘</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𝜃</m:t>
                        </m:r>
                      </m:sub>
                    </m:sSub>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oMath>
                </a14:m>
                <a:r>
                  <a:rPr lang="en-US" sz="2000" dirty="0">
                    <a:latin typeface="Arial" charset="0"/>
                    <a:ea typeface="Arial" charset="0"/>
                    <a:cs typeface="Arial" charset="0"/>
                  </a:rPr>
                  <a:t>, we get </a:t>
                </a:r>
                <a14:m>
                  <m:oMath xmlns:m="http://schemas.openxmlformats.org/officeDocument/2006/math">
                    <m:r>
                      <a:rPr lang="en-US" sz="2000" b="0" i="1" smtClean="0">
                        <a:latin typeface="Cambria Math" panose="02040503050406030204" pitchFamily="18" charset="0"/>
                        <a:ea typeface="Arial" charset="0"/>
                        <a:cs typeface="Arial" charset="0"/>
                      </a:rPr>
                      <m:t>𝑃</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𝜖</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e>
                        </m:rad>
                        <m:r>
                          <a:rPr lang="en-US" sz="2000" b="0" i="1" smtClean="0">
                            <a:latin typeface="Cambria Math" panose="02040503050406030204" pitchFamily="18" charset="0"/>
                            <a:ea typeface="Cambria Math" panose="02040503050406030204" pitchFamily="18" charset="0"/>
                            <a:cs typeface="Arial" charset="0"/>
                          </a:rPr>
                          <m:t>𝜎</m:t>
                        </m:r>
                      </m:den>
                    </m:f>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0" smtClean="0">
                        <a:latin typeface="Cambria Math" panose="02040503050406030204" pitchFamily="18" charset="0"/>
                        <a:ea typeface="Cambria Math" panose="02040503050406030204" pitchFamily="18" charset="0"/>
                        <a:cs typeface="Arial" charset="0"/>
                      </a:rPr>
                      <m:t>exp</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𝑘</m:t>
                            </m:r>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2</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We often try to learn parameters by adjusting them to maximize the likelihood of the observed outcomes given the data and parameters.  This is called maximum likelihood estimation (or “MLE”).</a:t>
                </a:r>
              </a:p>
              <a:p>
                <a:pPr algn="l"/>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8408" y="1805009"/>
                <a:ext cx="11372335" cy="4551342"/>
              </a:xfrm>
              <a:blipFill>
                <a:blip r:embed="rId3"/>
                <a:stretch>
                  <a:fillRect l="-446" t="-1671" r="-8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40</a:t>
            </a:fld>
            <a:endParaRPr lang="en-US" dirty="0"/>
          </a:p>
        </p:txBody>
      </p:sp>
    </p:spTree>
    <p:extLst>
      <p:ext uri="{BB962C8B-B14F-4D97-AF65-F5344CB8AC3E}">
        <p14:creationId xmlns:p14="http://schemas.microsoft.com/office/powerpoint/2010/main" val="4274037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6" y="165100"/>
            <a:ext cx="11765280" cy="868362"/>
          </a:xfrm>
        </p:spPr>
        <p:txBody>
          <a:bodyPr anchor="ctr">
            <a:noAutofit/>
          </a:bodyPr>
          <a:lstStyle/>
          <a:p>
            <a:pPr algn="ctr"/>
            <a:r>
              <a:rPr lang="en-US" sz="4400" dirty="0">
                <a:latin typeface="Arial" charset="0"/>
                <a:ea typeface="Arial" charset="0"/>
                <a:cs typeface="Arial" charset="0"/>
              </a:rPr>
              <a:t>Maximum Likelihood Estimation (MLE)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8408" y="1770284"/>
                <a:ext cx="11372335" cy="4551342"/>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Suppose we observe the sequence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panose="020B0604020202020204" pitchFamily="34" charset="0"/>
                      </a:rPr>
                      <m:t>𝐱</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&lt;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&gt;</m:t>
                    </m:r>
                  </m:oMath>
                </a14:m>
                <a:r>
                  <a:rPr lang="en-US" sz="2000" dirty="0">
                    <a:latin typeface="Arial" panose="020B0604020202020204" pitchFamily="34" charset="0"/>
                    <a:ea typeface="Cambria Math" panose="02040503050406030204" pitchFamily="18" charset="0"/>
                    <a:cs typeface="Arial" panose="020B0604020202020204" pitchFamily="34" charset="0"/>
                  </a:rPr>
                  <a:t> from a gaussian distribution and we want to estimate the parameters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𝜎</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Likelihood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ℒ</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r>
                          <a:rPr lang="en-US" sz="2000" b="1"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𝜽</m:t>
                        </m:r>
                      </m:e>
                    </m:d>
                    <m:r>
                      <a:rPr lang="en-US" sz="2000" b="0" i="1" smtClean="0">
                        <a:latin typeface="Cambria Math" panose="02040503050406030204" pitchFamily="18" charset="0"/>
                        <a:ea typeface="Cambria Math" panose="02040503050406030204" pitchFamily="18" charset="0"/>
                        <a:cs typeface="Arial" charset="0"/>
                      </a:rPr>
                      <m:t>= </m:t>
                    </m:r>
                    <m:nary>
                      <m:naryPr>
                        <m:chr m:val="∏"/>
                        <m:limLoc m:val="subSup"/>
                        <m:ctrlPr>
                          <a:rPr lang="en-US" sz="2000" b="0" i="1" smtClean="0">
                            <a:latin typeface="Cambria Math" panose="02040503050406030204" pitchFamily="18" charset="0"/>
                            <a:ea typeface="Cambria Math" panose="02040503050406030204" pitchFamily="18" charset="0"/>
                            <a:cs typeface="Arial" charset="0"/>
                          </a:rPr>
                        </m:ctrlPr>
                      </m:naryPr>
                      <m:sub>
                        <m:r>
                          <m:rPr>
                            <m:brk m:alnAt="25"/>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𝑛</m:t>
                        </m:r>
                      </m:sup>
                      <m:e>
                        <m:r>
                          <a:rPr lang="en-US" sz="2000" b="0" i="1" smtClean="0">
                            <a:latin typeface="Cambria Math" panose="02040503050406030204" pitchFamily="18" charset="0"/>
                            <a:ea typeface="Cambria Math" panose="02040503050406030204" pitchFamily="18" charset="0"/>
                            <a:cs typeface="Arial" charset="0"/>
                          </a:rPr>
                          <m:t>𝑃</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𝜃</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Arial" charset="0"/>
                    <a:ea typeface="Arial" charset="0"/>
                    <a:cs typeface="Arial" charset="0"/>
                  </a:rPr>
                  <a:t> </a:t>
                </a:r>
              </a:p>
              <a:p>
                <a:pPr marL="342900" indent="-342900" algn="l">
                  <a:buFont typeface="Arial" panose="020B0604020202020204" pitchFamily="34" charset="0"/>
                  <a:buChar char="•"/>
                </a:pPr>
                <a:r>
                  <a:rPr lang="en-US" sz="2000" dirty="0">
                    <a:latin typeface="Arial" charset="0"/>
                    <a:ea typeface="Arial" charset="0"/>
                    <a:cs typeface="Arial" charset="0"/>
                  </a:rPr>
                  <a:t>log likelihood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i="1">
                        <a:latin typeface="Cambria Math" panose="02040503050406030204" pitchFamily="18" charset="0"/>
                        <a:ea typeface="Cambria Math" panose="02040503050406030204" pitchFamily="18" charset="0"/>
                        <a:cs typeface="Arial" charset="0"/>
                      </a:rPr>
                      <m:t>=</m:t>
                    </m:r>
                    <m:func>
                      <m:funcPr>
                        <m:ctrlPr>
                          <a:rPr lang="en-US" sz="2000" b="0" i="1" smtClean="0">
                            <a:latin typeface="Cambria Math" panose="02040503050406030204" pitchFamily="18" charset="0"/>
                            <a:ea typeface="Cambria Math" panose="02040503050406030204" pitchFamily="18" charset="0"/>
                            <a:cs typeface="Arial" charset="0"/>
                          </a:rPr>
                        </m:ctrlPr>
                      </m:funcPr>
                      <m:fName>
                        <m:r>
                          <m:rPr>
                            <m:sty m:val="p"/>
                          </m:rPr>
                          <a:rPr lang="en-US" sz="2000" b="0" i="0" smtClean="0">
                            <a:latin typeface="Cambria Math" panose="02040503050406030204" pitchFamily="18" charset="0"/>
                            <a:ea typeface="Cambria Math" panose="02040503050406030204" pitchFamily="18" charset="0"/>
                            <a:cs typeface="Arial" charset="0"/>
                          </a:rPr>
                          <m:t>ln</m:t>
                        </m:r>
                      </m:fName>
                      <m:e>
                        <m:d>
                          <m:dPr>
                            <m:ctrlPr>
                              <a:rPr lang="en-US" sz="2000" b="0" i="1" smtClean="0">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e>
                        </m:d>
                      </m:e>
                    </m:func>
                    <m:r>
                      <a:rPr lang="en-US" sz="2000" b="0" i="0" smtClean="0">
                        <a:latin typeface="Cambria Math" panose="02040503050406030204" pitchFamily="18" charset="0"/>
                        <a:ea typeface="Cambria Math" panose="02040503050406030204" pitchFamily="18" charset="0"/>
                        <a:cs typeface="Arial" charset="0"/>
                      </a:rPr>
                      <m:t>=</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𝑛</m:t>
                        </m:r>
                      </m:sup>
                      <m:e>
                        <m:r>
                          <m:rPr>
                            <m:sty m:val="p"/>
                          </m:rPr>
                          <a:rPr lang="en-US" sz="2000" b="0" i="0" smtClean="0">
                            <a:latin typeface="Cambria Math" panose="02040503050406030204" pitchFamily="18" charset="0"/>
                            <a:ea typeface="Cambria Math" panose="02040503050406030204" pitchFamily="18" charset="0"/>
                            <a:cs typeface="Arial" charset="0"/>
                          </a:rPr>
                          <m:t>ln</m:t>
                        </m:r>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MLE maximizes</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oMath>
                </a14:m>
                <a:r>
                  <a:rPr lang="en-US" sz="2000" dirty="0">
                    <a:latin typeface="Arial" charset="0"/>
                    <a:ea typeface="Arial" charset="0"/>
                    <a:cs typeface="Arial" charset="0"/>
                  </a:rPr>
                  <a:t>, that is, the probability that </a:t>
                </a:r>
                <a:r>
                  <a:rPr lang="en-US" sz="2000" b="1" dirty="0">
                    <a:latin typeface="Arial" charset="0"/>
                    <a:ea typeface="Arial" charset="0"/>
                    <a:cs typeface="Arial" charset="0"/>
                  </a:rPr>
                  <a:t>x </a:t>
                </a:r>
                <a:r>
                  <a:rPr lang="en-US" sz="2000" dirty="0">
                    <a:latin typeface="Arial" charset="0"/>
                    <a:ea typeface="Arial" charset="0"/>
                    <a:cs typeface="Arial" charset="0"/>
                  </a:rPr>
                  <a:t>is observed given 𝜃.</a:t>
                </a:r>
              </a:p>
              <a:p>
                <a:pPr marL="342900" indent="-342900" algn="l">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𝜃</m:t>
                        </m:r>
                      </m:e>
                      <m:sup>
                        <m:r>
                          <a:rPr lang="en-US" sz="2000" b="0" i="1" smtClean="0">
                            <a:latin typeface="Cambria Math" panose="02040503050406030204" pitchFamily="18" charset="0"/>
                            <a:ea typeface="Cambria Math" panose="02040503050406030204" pitchFamily="18" charset="0"/>
                            <a:cs typeface="Arial" charset="0"/>
                          </a:rPr>
                          <m:t>′</m:t>
                        </m:r>
                      </m:sup>
                    </m:sSup>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func>
                          <m:funcPr>
                            <m:ctrlPr>
                              <a:rPr lang="en-US" sz="2000" b="0" i="1" smtClean="0">
                                <a:latin typeface="Cambria Math" panose="02040503050406030204" pitchFamily="18" charset="0"/>
                                <a:ea typeface="Cambria Math" panose="02040503050406030204" pitchFamily="18" charset="0"/>
                                <a:cs typeface="Arial" charset="0"/>
                              </a:rPr>
                            </m:ctrlPr>
                          </m:funcPr>
                          <m:fName>
                            <m:r>
                              <m:rPr>
                                <m:sty m:val="p"/>
                              </m:rPr>
                              <a:rPr lang="en-US" sz="2000" b="0" i="0" smtClean="0">
                                <a:latin typeface="Cambria Math" panose="02040503050406030204" pitchFamily="18" charset="0"/>
                                <a:ea typeface="Cambria Math" panose="02040503050406030204" pitchFamily="18" charset="0"/>
                                <a:cs typeface="Arial" charset="0"/>
                              </a:rPr>
                              <m:t>arg</m:t>
                            </m:r>
                          </m:fName>
                          <m:e>
                            <m:r>
                              <a:rPr lang="en-US" sz="2000" b="0" i="1" smtClean="0">
                                <a:latin typeface="Cambria Math" panose="02040503050406030204" pitchFamily="18" charset="0"/>
                                <a:ea typeface="Cambria Math" panose="02040503050406030204" pitchFamily="18" charset="0"/>
                                <a:cs typeface="Arial" charset="0"/>
                              </a:rPr>
                              <m:t>𝑚𝑎𝑥</m:t>
                            </m:r>
                          </m:e>
                        </m:func>
                      </m:e>
                      <m:sub>
                        <m:r>
                          <a:rPr lang="en-US" sz="2000" b="0" i="1" smtClean="0">
                            <a:latin typeface="Cambria Math" panose="02040503050406030204" pitchFamily="18" charset="0"/>
                            <a:ea typeface="Cambria Math" panose="02040503050406030204" pitchFamily="18" charset="0"/>
                            <a:cs typeface="Arial" charset="0"/>
                          </a:rPr>
                          <m:t>𝜃</m:t>
                        </m:r>
                      </m:sub>
                    </m:sSub>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b="1" i="1" smtClean="0">
                        <a:latin typeface="Cambria Math" panose="02040503050406030204" pitchFamily="18" charset="0"/>
                        <a:ea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𝜇</m:t>
                        </m:r>
                      </m:e>
                      <m:sup>
                        <m:r>
                          <a:rPr lang="en-US" sz="2000" b="0" i="1" smtClean="0">
                            <a:latin typeface="Cambria Math" panose="02040503050406030204" pitchFamily="18" charset="0"/>
                            <a:ea typeface="Cambria Math" panose="02040503050406030204" pitchFamily="18" charset="0"/>
                            <a:cs typeface="Arial" charset="0"/>
                          </a:rPr>
                          <m:t>′</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𝑛</m:t>
                        </m:r>
                      </m:den>
                    </m:f>
                    <m:r>
                      <a:rPr lang="en-US" sz="2000" b="0" i="1" smtClean="0">
                        <a:latin typeface="Cambria Math" panose="02040503050406030204" pitchFamily="18" charset="0"/>
                        <a:ea typeface="Cambria Math" panose="02040503050406030204" pitchFamily="18" charset="0"/>
                        <a:cs typeface="Arial" charset="0"/>
                      </a:rPr>
                      <m:t> </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𝑛</m:t>
                        </m:r>
                      </m:sup>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cs typeface="Arial" charset="0"/>
                          </a:rPr>
                        </m:ctrlPr>
                      </m:sSupPr>
                      <m:e>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cs typeface="Arial" charset="0"/>
                              </a:rPr>
                              <m:t>2</m:t>
                            </m:r>
                          </m:sup>
                        </m:sSup>
                      </m:e>
                      <m:sup>
                        <m:r>
                          <a:rPr lang="en-US" sz="2000" b="0" i="1" smtClean="0">
                            <a:latin typeface="Cambria Math" panose="02040503050406030204" pitchFamily="18" charset="0"/>
                            <a:cs typeface="Arial" charset="0"/>
                          </a:rPr>
                          <m:t>′</m:t>
                        </m:r>
                      </m:sup>
                    </m:s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𝑛</m:t>
                        </m:r>
                      </m:den>
                    </m:f>
                    <m:r>
                      <a:rPr lang="en-US" sz="2000" b="0" i="1" smtClean="0">
                        <a:latin typeface="Cambria Math" panose="02040503050406030204" pitchFamily="18"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𝐸</m:t>
                    </m:r>
                    <m:d>
                      <m:dPr>
                        <m:ctrlPr>
                          <a:rPr lang="en-US" sz="2000" b="0" i="1" smtClean="0">
                            <a:latin typeface="Cambria Math" panose="02040503050406030204" pitchFamily="18" charset="0"/>
                            <a:ea typeface="Arial" charset="0"/>
                            <a:cs typeface="Arial" charset="0"/>
                          </a:rPr>
                        </m:ctrlPr>
                      </m:dPr>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𝑛</m:t>
                        </m:r>
                      </m:den>
                    </m:f>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cs typeface="Arial" charset="0"/>
                          </a:rPr>
                          <m:t>2</m:t>
                        </m:r>
                      </m:sup>
                    </m:sSup>
                  </m:oMath>
                </a14:m>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8408" y="1770284"/>
                <a:ext cx="11372335" cy="4551342"/>
              </a:xfrm>
              <a:blipFill>
                <a:blip r:embed="rId3"/>
                <a:stretch>
                  <a:fillRect l="-446" t="-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41</a:t>
            </a:fld>
            <a:endParaRPr lang="en-US" dirty="0"/>
          </a:p>
        </p:txBody>
      </p:sp>
    </p:spTree>
    <p:extLst>
      <p:ext uri="{BB962C8B-B14F-4D97-AF65-F5344CB8AC3E}">
        <p14:creationId xmlns:p14="http://schemas.microsoft.com/office/powerpoint/2010/main" val="2802388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6" y="165100"/>
            <a:ext cx="11765280" cy="868362"/>
          </a:xfrm>
        </p:spPr>
        <p:txBody>
          <a:bodyPr anchor="ctr">
            <a:noAutofit/>
          </a:bodyPr>
          <a:lstStyle/>
          <a:p>
            <a:pPr algn="ctr"/>
            <a:r>
              <a:rPr lang="en-US" sz="4400" dirty="0">
                <a:latin typeface="Arial" charset="0"/>
                <a:ea typeface="Arial" charset="0"/>
                <a:cs typeface="Arial" charset="0"/>
              </a:rPr>
              <a:t>MLE example</a:t>
            </a:r>
          </a:p>
        </p:txBody>
      </p:sp>
      <p:sp>
        <p:nvSpPr>
          <p:cNvPr id="3" name="Content Placeholder 2"/>
          <p:cNvSpPr>
            <a:spLocks noGrp="1"/>
          </p:cNvSpPr>
          <p:nvPr>
            <p:ph idx="1"/>
          </p:nvPr>
        </p:nvSpPr>
        <p:spPr>
          <a:xfrm>
            <a:off x="300941" y="2164466"/>
            <a:ext cx="11460353" cy="3227849"/>
          </a:xfrm>
        </p:spPr>
        <p:txBody>
          <a:bodyPr>
            <a:noAutofit/>
          </a:bodyPr>
          <a:lstStyle/>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400 samples from a normal distribution:</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Real mu:    0.000, real sigma:    1.000, computed mu:   -0.027, computed sigma:    0.878</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Real mu:    4.000, real sigma:    1.000, computed mu:    3.995, computed sigma:    1.066</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Real mu:    4.000, real sigma:    2.000, computed mu:    3.931, computed sigma:    1.096</a:t>
            </a:r>
          </a:p>
          <a:p>
            <a:pPr lvl="1" algn="l"/>
            <a:endParaRPr lang="en-US" dirty="0">
              <a:latin typeface="Arial" panose="020B0604020202020204" pitchFamily="34" charset="0"/>
              <a:cs typeface="Arial" panose="020B0604020202020204" pitchFamily="34" charset="0"/>
            </a:endParaRPr>
          </a:p>
          <a:p>
            <a:pPr lvl="1" algn="l"/>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dirty="0"/>
          </a:p>
        </p:txBody>
      </p:sp>
    </p:spTree>
    <p:extLst>
      <p:ext uri="{BB962C8B-B14F-4D97-AF65-F5344CB8AC3E}">
        <p14:creationId xmlns:p14="http://schemas.microsoft.com/office/powerpoint/2010/main" val="2099540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5, logistic regression</a:t>
            </a:r>
          </a:p>
        </p:txBody>
      </p:sp>
      <p:sp>
        <p:nvSpPr>
          <p:cNvPr id="3" name="Content Placeholder 2"/>
          <p:cNvSpPr>
            <a:spLocks noGrp="1"/>
          </p:cNvSpPr>
          <p:nvPr>
            <p:ph idx="1"/>
          </p:nvPr>
        </p:nvSpPr>
        <p:spPr>
          <a:xfrm>
            <a:off x="619432" y="2315543"/>
            <a:ext cx="11112910" cy="4040808"/>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Binary logistic regression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Sigmoid</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Binary logistic regression</a:t>
            </a:r>
          </a:p>
          <a:p>
            <a:pPr marL="342900" indent="-342900" algn="l">
              <a:buFont typeface="Arial" charset="0"/>
              <a:buChar char="•"/>
            </a:pPr>
            <a:r>
              <a:rPr lang="en-US" dirty="0">
                <a:latin typeface="Calibri" panose="020F0502020204030204" pitchFamily="34" charset="0"/>
                <a:cs typeface="Calibri" panose="020F0502020204030204" pitchFamily="34" charset="0"/>
              </a:rPr>
              <a:t>General logistic regression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General logistic regression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LDA</a:t>
            </a: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92378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The sigmoid function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65778" y="2030680"/>
                <a:ext cx="10287033" cy="4032696"/>
              </a:xfrm>
            </p:spPr>
            <p:txBody>
              <a:bodyPr>
                <a:noAutofit/>
              </a:bodyPr>
              <a:lstStyle/>
              <a:p>
                <a:pPr marL="342900" indent="-342900" algn="l">
                  <a:spcBef>
                    <a:spcPts val="4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If we stick to linear functions as predictors of behavior, we will often be disappointed but linear functions provide efficient methods to help us improve parameters, as we’ve seen.</a:t>
                </a:r>
              </a:p>
              <a:p>
                <a:pPr marL="342900" indent="-342900" algn="l">
                  <a:spcBef>
                    <a:spcPts val="4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Logistic regression employs a specific non-linear function called a sigmoid to expand the possible predictors for behavior.</a:t>
                </a:r>
              </a:p>
              <a:p>
                <a:pPr marL="342900" indent="-342900" algn="l">
                  <a:spcBef>
                    <a:spcPts val="4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g(z)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1+</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𝑒</m:t>
                            </m:r>
                          </m:e>
                          <m:sup>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𝑧</m:t>
                            </m:r>
                          </m:sup>
                        </m:sSup>
                      </m:den>
                    </m:f>
                  </m:oMath>
                </a14:m>
                <a:endParaRPr lang="en-US"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g’(z)= g(z)(1-g(z))</a:t>
                </a:r>
              </a:p>
              <a:p>
                <a:pPr marL="342900" indent="-342900" algn="l">
                  <a:spcBef>
                    <a:spcPts val="400"/>
                  </a:spcBef>
                  <a:buFont typeface="Arial" charset="0"/>
                  <a:buChar char="•"/>
                </a:pPr>
                <a:r>
                  <a:rPr lang="en-US" dirty="0">
                    <a:latin typeface="Calibri" panose="020F0502020204030204" pitchFamily="34" charset="0"/>
                    <a:cs typeface="Calibri" panose="020F0502020204030204" pitchFamily="34" charset="0"/>
                  </a:rPr>
                  <a:t>Our hypothesis will now take the form h</a:t>
                </a:r>
                <a:r>
                  <a:rPr lang="en-US" baseline="-25000" dirty="0">
                    <a:latin typeface="Calibri" panose="020F0502020204030204" pitchFamily="34" charset="0"/>
                    <a:cs typeface="Calibri" panose="020F0502020204030204" pitchFamily="34" charset="0"/>
                  </a:rPr>
                  <a:t>𝛃</a:t>
                </a:r>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g(𝛃</a:t>
                </a:r>
                <a:r>
                  <a:rPr lang="en-US" baseline="30000" dirty="0">
                    <a:latin typeface="Calibri" panose="020F0502020204030204" pitchFamily="34" charset="0"/>
                    <a:cs typeface="Calibri" panose="020F0502020204030204" pitchFamily="34" charset="0"/>
                  </a:rPr>
                  <a:t>T</a:t>
                </a:r>
                <a:r>
                  <a:rPr lang="en-US" dirty="0">
                    <a:latin typeface="Calibri" panose="020F0502020204030204" pitchFamily="34" charset="0"/>
                    <a:cs typeface="Calibri" panose="020F0502020204030204" pitchFamily="34" charset="0"/>
                  </a:rPr>
                  <a:t>x)</a:t>
                </a:r>
              </a:p>
              <a:p>
                <a:pPr marL="342900" indent="-342900" algn="l">
                  <a:spcBef>
                    <a:spcPts val="400"/>
                  </a:spcBef>
                  <a:buFont typeface="Arial" charset="0"/>
                  <a:buChar char="•"/>
                </a:pPr>
                <a:r>
                  <a:rPr lang="en-US" dirty="0">
                    <a:latin typeface="Calibri" panose="020F0502020204030204" pitchFamily="34" charset="0"/>
                    <a:cs typeface="Calibri" panose="020F0502020204030204" pitchFamily="34" charset="0"/>
                  </a:rPr>
                  <a:t>One bit of notation, 1[condition] = 1 if the condition is true, 0 otherwise.  Example: 1[x=x]=1, 1[2=3]=0.</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65778" y="2030680"/>
                <a:ext cx="10287033" cy="4032696"/>
              </a:xfrm>
              <a:blipFill>
                <a:blip r:embed="rId3"/>
                <a:stretch>
                  <a:fillRect l="-864" t="-1567" r="-13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dirty="0"/>
          </a:p>
        </p:txBody>
      </p:sp>
    </p:spTree>
    <p:extLst>
      <p:ext uri="{BB962C8B-B14F-4D97-AF65-F5344CB8AC3E}">
        <p14:creationId xmlns:p14="http://schemas.microsoft.com/office/powerpoint/2010/main" val="2219463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Binary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87532" y="1844943"/>
                <a:ext cx="10117777" cy="4129642"/>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Training data is (</a:t>
                </a:r>
                <a:r>
                  <a:rPr lang="en-US" sz="2000" b="1" dirty="0">
                    <a:latin typeface="Arial" charset="0"/>
                    <a:ea typeface="Arial" charset="0"/>
                    <a:cs typeface="Arial" charset="0"/>
                  </a:rPr>
                  <a:t>x</a:t>
                </a:r>
                <a:r>
                  <a:rPr lang="en-US" sz="2000" dirty="0">
                    <a:latin typeface="Arial" charset="0"/>
                    <a:ea typeface="Arial" charset="0"/>
                    <a:cs typeface="Arial" charset="0"/>
                  </a:rPr>
                  <a:t>(k), y(k)), k= 1,2, …, m, y is binary (two classes).</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To predict y, we form hypothesis p(y=1|</a:t>
                </a:r>
                <a:r>
                  <a:rPr lang="en-US" sz="2000" b="1" dirty="0">
                    <a:latin typeface="Arial" charset="0"/>
                    <a:cs typeface="Arial" charset="0"/>
                  </a:rPr>
                  <a:t>x</a:t>
                </a:r>
                <a:r>
                  <a:rPr lang="en-US" sz="2000" dirty="0">
                    <a:latin typeface="Arial" charset="0"/>
                    <a:cs typeface="Arial" charset="0"/>
                  </a:rPr>
                  <a:t>,𝛉) = 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 so p(y=0|x,𝛉) = 1-h</a:t>
                </a:r>
                <a:r>
                  <a:rPr lang="en-US" sz="2000" baseline="-25000" dirty="0">
                    <a:latin typeface="Arial" charset="0"/>
                    <a:cs typeface="Arial" charset="0"/>
                  </a:rPr>
                  <a:t>𝛉</a:t>
                </a:r>
                <a:r>
                  <a:rPr lang="en-US" sz="2000" dirty="0">
                    <a:latin typeface="Arial" charset="0"/>
                    <a:cs typeface="Arial" charset="0"/>
                  </a:rPr>
                  <a:t>(x).</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 g</a:t>
                </a:r>
                <a:r>
                  <a:rPr lang="en-US" sz="2000" baseline="-25000" dirty="0">
                    <a:latin typeface="Arial" charset="0"/>
                    <a:cs typeface="Arial" charset="0"/>
                  </a:rPr>
                  <a:t>sigmoid</a:t>
                </a:r>
                <a:r>
                  <a:rPr lang="en-US" sz="2000" dirty="0">
                    <a:latin typeface="Arial" charset="0"/>
                    <a:cs typeface="Arial" charset="0"/>
                  </a:rPr>
                  <a:t>(𝛉</a:t>
                </a:r>
                <a:r>
                  <a:rPr lang="en-US" sz="2000" baseline="30000" dirty="0">
                    <a:latin typeface="Arial" charset="0"/>
                    <a:cs typeface="Arial" charset="0"/>
                  </a:rPr>
                  <a:t>T</a:t>
                </a:r>
                <a:r>
                  <a:rPr lang="en-US" sz="2000" b="1" dirty="0">
                    <a:latin typeface="Arial" charset="0"/>
                    <a:cs typeface="Arial" charset="0"/>
                  </a:rPr>
                  <a:t>x</a:t>
                </a:r>
                <a:r>
                  <a:rPr lang="en-US" sz="2000" dirty="0">
                    <a:latin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p(y|x,𝛉) = h</a:t>
                </a:r>
                <a:r>
                  <a:rPr lang="en-US" sz="2000" baseline="-25000" dirty="0">
                    <a:latin typeface="Arial" charset="0"/>
                    <a:cs typeface="Arial" charset="0"/>
                  </a:rPr>
                  <a:t>𝛉</a:t>
                </a:r>
                <a:r>
                  <a:rPr lang="en-US" sz="2000" dirty="0">
                    <a:latin typeface="Arial" charset="0"/>
                    <a:cs typeface="Arial" charset="0"/>
                  </a:rPr>
                  <a:t>(x)</a:t>
                </a:r>
                <a:r>
                  <a:rPr lang="en-US" sz="2000" baseline="30000" dirty="0">
                    <a:latin typeface="Arial" charset="0"/>
                    <a:cs typeface="Arial" charset="0"/>
                  </a:rPr>
                  <a:t>y</a:t>
                </a:r>
                <a:r>
                  <a:rPr lang="en-US" sz="2000" dirty="0">
                    <a:latin typeface="Arial" charset="0"/>
                    <a:cs typeface="Arial" charset="0"/>
                  </a:rPr>
                  <a:t>(1- h</a:t>
                </a:r>
                <a:r>
                  <a:rPr lang="en-US" sz="2000" baseline="-25000" dirty="0">
                    <a:latin typeface="Arial" charset="0"/>
                    <a:cs typeface="Arial" charset="0"/>
                  </a:rPr>
                  <a:t>𝛉</a:t>
                </a:r>
                <a:r>
                  <a:rPr lang="en-US" sz="2000" dirty="0">
                    <a:latin typeface="Arial" charset="0"/>
                    <a:cs typeface="Arial" charset="0"/>
                  </a:rPr>
                  <a:t>(x))</a:t>
                </a:r>
                <a:r>
                  <a:rPr lang="en-US" sz="2000" baseline="30000" dirty="0">
                    <a:latin typeface="Arial" charset="0"/>
                    <a:cs typeface="Arial" charset="0"/>
                  </a:rPr>
                  <a:t>(1-y)</a:t>
                </a:r>
                <a:r>
                  <a:rPr lang="en-US" sz="2000" dirty="0">
                    <a:latin typeface="Arial" charset="0"/>
                    <a:cs typeface="Arial" charset="0"/>
                  </a:rPr>
                  <a:t>, this is a Bernoulli distribution.</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𝓁(𝛉)=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h</m:t>
                        </m:r>
                        <m:r>
                          <a:rPr lang="en-US" sz="2000" b="0" i="1" baseline="-25000" smtClean="0">
                            <a:latin typeface="Cambria Math" panose="02040503050406030204" pitchFamily="18" charset="0"/>
                            <a:ea typeface="Cambria Math" panose="02040503050406030204" pitchFamily="18" charset="0"/>
                            <a:cs typeface="Arial" charset="0"/>
                          </a:rPr>
                          <m:t>𝜃</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e>
                        </m:d>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e>
                        </m:d>
                        <m:r>
                          <m:rPr>
                            <m:sty m:val="p"/>
                          </m:rPr>
                          <a:rPr lang="en-US" sz="2000" b="0" i="0" smtClean="0">
                            <a:latin typeface="Cambria Math" panose="02040503050406030204" pitchFamily="18" charset="0"/>
                            <a:ea typeface="Cambria Math" panose="02040503050406030204" pitchFamily="18" charset="0"/>
                            <a:cs typeface="Arial" charset="0"/>
                          </a:rPr>
                          <m:t>ln</m:t>
                        </m:r>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b="0" i="1" smtClean="0">
                            <a:latin typeface="Cambria Math" panose="02040503050406030204" pitchFamily="18" charset="0"/>
                            <a:ea typeface="Cambria Math" panose="02040503050406030204" pitchFamily="18" charset="0"/>
                            <a:cs typeface="Arial" charset="0"/>
                          </a:rPr>
                          <m:t>)</m:t>
                        </m:r>
                      </m:e>
                    </m:nary>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baseline="-25000" smtClean="0">
                            <a:latin typeface="Cambria Math" panose="02040503050406030204" pitchFamily="18" charset="0"/>
                            <a:ea typeface="Cambria Math" panose="02040503050406030204" pitchFamily="18" charset="0"/>
                            <a:cs typeface="Arial" panose="020B0604020202020204" pitchFamily="34" charset="0"/>
                          </a:rPr>
                          <m:t>𝑗</m:t>
                        </m:r>
                      </m:den>
                    </m:f>
                  </m:oMath>
                </a14:m>
                <a:r>
                  <a:rPr lang="en-US" sz="2000" dirty="0">
                    <a:latin typeface="Arial" panose="020B0604020202020204" pitchFamily="34" charset="0"/>
                    <a:cs typeface="Arial" panose="020B0604020202020204" pitchFamily="34" charset="0"/>
                  </a:rPr>
                  <a:t> = (y-</a:t>
                </a:r>
                <a:r>
                  <a:rPr lang="en-US" sz="2000" dirty="0">
                    <a:latin typeface="Arial" charset="0"/>
                    <a:cs typeface="Arial" charset="0"/>
                  </a:rPr>
                  <a:t> 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a:t>
                </a:r>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x</a:t>
                </a:r>
                <a:r>
                  <a:rPr lang="en-US" sz="2000" baseline="-25000" dirty="0">
                    <a:latin typeface="Arial" panose="020B0604020202020204" pitchFamily="34" charset="0"/>
                    <a:cs typeface="Arial" panose="020B0604020202020204" pitchFamily="34" charset="0"/>
                  </a:rPr>
                  <a:t>j</a:t>
                </a:r>
              </a:p>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Solve this with gradient descent.  The update rule is:</a:t>
                </a:r>
              </a:p>
              <a:p>
                <a:pPr marL="800100" lvl="1" indent="-342900" algn="l">
                  <a:lnSpc>
                    <a:spcPct val="100000"/>
                  </a:lnSpc>
                  <a:spcBef>
                    <a:spcPts val="0"/>
                  </a:spcBef>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𝑗</m:t>
                        </m:r>
                      </m:sub>
                    </m:sSub>
                    <m:r>
                      <a:rPr lang="en-US" b="0" i="1" smtClean="0">
                        <a:latin typeface="Cambria Math" panose="02040503050406030204" pitchFamily="18" charset="0"/>
                        <a:cs typeface="Arial" panose="020B0604020202020204" pitchFamily="34" charset="0"/>
                      </a:rPr>
                      <m:t> ≔ </m:t>
                    </m:r>
                    <m:sSub>
                      <m:sSubPr>
                        <m:ctrlPr>
                          <a:rPr lang="en-US" b="0"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𝑗</m:t>
                        </m:r>
                      </m:sub>
                    </m:sSub>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=1</m:t>
                        </m:r>
                      </m:sub>
                      <m:sup>
                        <m:r>
                          <a:rPr lang="en-US" b="0" i="1" smtClean="0">
                            <a:latin typeface="Cambria Math" panose="02040503050406030204" pitchFamily="18" charset="0"/>
                            <a:ea typeface="Cambria Math" panose="02040503050406030204" pitchFamily="18" charset="0"/>
                            <a:cs typeface="Arial" panose="020B0604020202020204" pitchFamily="34" charset="0"/>
                          </a:rPr>
                          <m:t>𝑚</m:t>
                        </m:r>
                      </m:sup>
                      <m:e>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𝑗</m:t>
                                </m:r>
                              </m:sub>
                            </m:sSub>
                          </m:den>
                        </m:f>
                        <m:r>
                          <a:rPr lang="en-US"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1" i="1" smtClean="0">
                                <a:latin typeface="Cambria Math" panose="02040503050406030204" pitchFamily="18" charset="0"/>
                                <a:ea typeface="Cambria Math" panose="02040503050406030204" pitchFamily="18" charset="0"/>
                                <a:cs typeface="Arial" panose="020B0604020202020204" pitchFamily="34" charset="0"/>
                              </a:rPr>
                              <m:t>𝒙</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m:t>
                            </m:r>
                          </m:e>
                          <m:sub>
                            <m:r>
                              <a:rPr lang="en-US"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i="1">
                            <a:latin typeface="Cambria Math" panose="02040503050406030204" pitchFamily="18" charset="0"/>
                            <a:ea typeface="Cambria Math" panose="02040503050406030204" pitchFamily="18" charset="0"/>
                            <a:cs typeface="Arial" panose="020B0604020202020204" pitchFamily="34" charset="0"/>
                          </a:rPr>
                          <m:t>=</m:t>
                        </m:r>
                        <m:sSub>
                          <m:sSubPr>
                            <m:ctrlPr>
                              <a:rPr lang="en-US" i="1" smtClean="0">
                                <a:latin typeface="Cambria Math" panose="02040503050406030204" pitchFamily="18" charset="0"/>
                                <a:ea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=1</m:t>
                            </m:r>
                          </m:sub>
                          <m:sup>
                            <m:r>
                              <a:rPr lang="en-US" i="1">
                                <a:latin typeface="Cambria Math" panose="02040503050406030204" pitchFamily="18" charset="0"/>
                                <a:ea typeface="Cambria Math" panose="02040503050406030204" pitchFamily="18" charset="0"/>
                                <a:cs typeface="Arial" panose="020B0604020202020204" pitchFamily="34" charset="0"/>
                              </a:rPr>
                              <m:t>𝑚</m:t>
                            </m:r>
                          </m:sup>
                          <m:e>
                            <m:r>
                              <a:rPr lang="en-US" b="0" i="1" smtClean="0">
                                <a:latin typeface="Cambria Math" panose="02040503050406030204" pitchFamily="18" charset="0"/>
                                <a:ea typeface="Cambria Math" panose="02040503050406030204" pitchFamily="18" charset="0"/>
                                <a:cs typeface="Arial" panose="020B0604020202020204" pitchFamily="34" charset="0"/>
                              </a:rPr>
                              <m:t>𝑦</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h</m:t>
                                </m:r>
                              </m:e>
                              <m:sub>
                                <m:r>
                                  <a:rPr lang="en-US" b="0" i="1" smtClean="0">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1" i="1" smtClean="0">
                                    <a:latin typeface="Cambria Math" panose="02040503050406030204" pitchFamily="18" charset="0"/>
                                    <a:ea typeface="Cambria Math" panose="02040503050406030204" pitchFamily="18" charset="0"/>
                                    <a:cs typeface="Arial" panose="020B0604020202020204" pitchFamily="34" charset="0"/>
                                  </a:rPr>
                                  <m:t>𝒙</m:t>
                                </m:r>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𝑖</m:t>
                                    </m:r>
                                  </m:e>
                                </m:d>
                              </m:e>
                            </m:d>
                            <m:r>
                              <a:rPr lang="en-US"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𝒙</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m:t>
                                </m:r>
                              </m:e>
                              <m:sub>
                                <m:r>
                                  <a:rPr lang="en-US" i="1">
                                    <a:latin typeface="Cambria Math" panose="02040503050406030204" pitchFamily="18" charset="0"/>
                                    <a:ea typeface="Cambria Math" panose="02040503050406030204" pitchFamily="18" charset="0"/>
                                    <a:cs typeface="Arial" panose="020B0604020202020204" pitchFamily="34" charset="0"/>
                                  </a:rPr>
                                  <m:t>𝑗</m:t>
                                </m:r>
                              </m:sub>
                            </m:sSub>
                          </m:e>
                        </m:nary>
                      </m:e>
                    </m:nary>
                    <m:r>
                      <a:rPr lang="en-US"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0</m:t>
                        </m:r>
                      </m:sub>
                    </m:sSub>
                    <m:r>
                      <a:rPr lang="en-US" i="1">
                        <a:latin typeface="Cambria Math" panose="02040503050406030204" pitchFamily="18" charset="0"/>
                        <a:cs typeface="Arial" panose="020B0604020202020204" pitchFamily="34" charset="0"/>
                      </a:rPr>
                      <m:t> ≔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0</m:t>
                        </m:r>
                      </m:sub>
                    </m:sSub>
                    <m:r>
                      <a:rPr lang="en-US" i="1">
                        <a:latin typeface="Cambria Math" panose="02040503050406030204" pitchFamily="18" charset="0"/>
                        <a:cs typeface="Arial" panose="020B0604020202020204" pitchFamily="34" charset="0"/>
                      </a:rPr>
                      <m:t>− </m:t>
                    </m:r>
                    <m:r>
                      <a:rPr lang="en-US"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=1</m:t>
                        </m:r>
                      </m:sub>
                      <m:sup>
                        <m:r>
                          <a:rPr lang="en-US" i="1">
                            <a:latin typeface="Cambria Math" panose="02040503050406030204" pitchFamily="18" charset="0"/>
                            <a:ea typeface="Cambria Math" panose="02040503050406030204" pitchFamily="18" charset="0"/>
                            <a:cs typeface="Arial" panose="020B0604020202020204" pitchFamily="34" charset="0"/>
                          </a:rPr>
                          <m:t>𝑚</m:t>
                        </m:r>
                      </m:sup>
                      <m:e>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𝑙</m:t>
                            </m:r>
                          </m:num>
                          <m:den>
                            <m:r>
                              <a:rPr lang="en-US" i="1">
                                <a:latin typeface="Cambria Math" panose="02040503050406030204" pitchFamily="18" charset="0"/>
                                <a:ea typeface="Cambria Math" panose="02040503050406030204" pitchFamily="18" charset="0"/>
                                <a:cs typeface="Arial" panose="020B0604020202020204" pitchFamily="34" charset="0"/>
                              </a:rPr>
                              <m:t>𝜕</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=1</m:t>
                            </m:r>
                          </m:sub>
                          <m:sup>
                            <m:r>
                              <a:rPr lang="en-US" i="1">
                                <a:latin typeface="Cambria Math" panose="02040503050406030204" pitchFamily="18" charset="0"/>
                                <a:ea typeface="Cambria Math" panose="02040503050406030204" pitchFamily="18" charset="0"/>
                                <a:cs typeface="Arial" panose="020B0604020202020204" pitchFamily="34" charset="0"/>
                              </a:rPr>
                              <m:t>𝑚</m:t>
                            </m:r>
                          </m:sup>
                          <m:e>
                            <m:r>
                              <a:rPr lang="en-US" b="0" i="1" smtClean="0">
                                <a:latin typeface="Cambria Math" panose="02040503050406030204" pitchFamily="18" charset="0"/>
                                <a:ea typeface="Cambria Math" panose="02040503050406030204" pitchFamily="18" charset="0"/>
                                <a:cs typeface="Arial" panose="020B0604020202020204" pitchFamily="34" charset="0"/>
                              </a:rPr>
                              <m:t>𝑦</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h</m:t>
                                </m:r>
                              </m:e>
                              <m:sub>
                                <m:r>
                                  <a:rPr lang="en-US" i="1">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b="1" i="1">
                                    <a:latin typeface="Cambria Math" panose="02040503050406030204" pitchFamily="18" charset="0"/>
                                    <a:ea typeface="Cambria Math" panose="02040503050406030204" pitchFamily="18" charset="0"/>
                                    <a:cs typeface="Arial" panose="020B0604020202020204" pitchFamily="34" charset="0"/>
                                  </a:rPr>
                                  <m:t>𝒙</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𝑖</m:t>
                                    </m:r>
                                  </m:e>
                                </m:d>
                              </m:e>
                            </m:d>
                            <m:r>
                              <a:rPr lang="en-US" i="1">
                                <a:latin typeface="Cambria Math" panose="02040503050406030204" pitchFamily="18" charset="0"/>
                                <a:ea typeface="Cambria Math" panose="02040503050406030204" pitchFamily="18" charset="0"/>
                                <a:cs typeface="Arial" panose="020B0604020202020204" pitchFamily="34" charset="0"/>
                              </a:rPr>
                              <m:t> </m:t>
                            </m:r>
                          </m:e>
                        </m:nary>
                      </m:e>
                    </m:nary>
                  </m:oMath>
                </a14:m>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87532" y="1844943"/>
                <a:ext cx="10117777" cy="4129642"/>
              </a:xfrm>
              <a:blipFill>
                <a:blip r:embed="rId3"/>
                <a:stretch>
                  <a:fillRect l="-502" t="-6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dirty="0"/>
          </a:p>
        </p:txBody>
      </p:sp>
    </p:spTree>
    <p:extLst>
      <p:ext uri="{BB962C8B-B14F-4D97-AF65-F5344CB8AC3E}">
        <p14:creationId xmlns:p14="http://schemas.microsoft.com/office/powerpoint/2010/main" val="215552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Binary logistic regression - example</a:t>
            </a:r>
          </a:p>
        </p:txBody>
      </p:sp>
      <p:sp>
        <p:nvSpPr>
          <p:cNvPr id="3" name="Content Placeholder 2"/>
          <p:cNvSpPr>
            <a:spLocks noGrp="1"/>
          </p:cNvSpPr>
          <p:nvPr>
            <p:ph idx="1"/>
          </p:nvPr>
        </p:nvSpPr>
        <p:spPr>
          <a:xfrm>
            <a:off x="826265" y="2054431"/>
            <a:ext cx="10795463" cy="3975858"/>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Features are: grade in previous class, hours of study, number of lectures attended.  Want to predict whether you pass the class.</a:t>
            </a:r>
          </a:p>
          <a:p>
            <a:pPr marL="342900" indent="-342900" algn="l">
              <a:spcBef>
                <a:spcPts val="200"/>
              </a:spcBef>
              <a:buFont typeface="Arial" panose="020B0604020202020204" pitchFamily="34" charset="0"/>
              <a:buChar char="•"/>
            </a:pPr>
            <a:r>
              <a:rPr lang="en-US" sz="2000" dirty="0">
                <a:latin typeface="Arial" charset="0"/>
                <a:cs typeface="Arial" charset="0"/>
              </a:rPr>
              <a:t>It’s important to normalize the data.</a:t>
            </a:r>
          </a:p>
          <a:p>
            <a:pPr marL="342900" indent="-342900" algn="l">
              <a:spcBef>
                <a:spcPts val="200"/>
              </a:spcBef>
              <a:buFont typeface="Arial" panose="020B0604020202020204" pitchFamily="34" charset="0"/>
              <a:buChar char="•"/>
            </a:pPr>
            <a:r>
              <a:rPr lang="en-US" sz="2000" dirty="0">
                <a:latin typeface="Arial" charset="0"/>
                <a:cs typeface="Arial" charset="0"/>
              </a:rPr>
              <a:t>60 samples.</a:t>
            </a:r>
            <a:endParaRPr lang="en-US" sz="2000" dirty="0">
              <a:latin typeface="Arial" panose="020B0604020202020204" pitchFamily="34" charset="0"/>
              <a:cs typeface="Arial" panose="020B0604020202020204" pitchFamily="34" charset="0"/>
            </a:endParaRPr>
          </a:p>
          <a:p>
            <a:pPr marL="342900" indent="-342900" algn="l">
              <a:spcBef>
                <a:spcPts val="200"/>
              </a:spcBef>
              <a:buFont typeface="Arial" panose="020B0604020202020204" pitchFamily="34" charset="0"/>
              <a:buChar char="•"/>
            </a:pPr>
            <a:r>
              <a:rPr lang="da" sz="2000" dirty="0">
                <a:latin typeface="Arial" panose="020B0604020202020204" pitchFamily="34" charset="0"/>
                <a:cs typeface="Arial" panose="020B0604020202020204" pitchFamily="34" charset="0"/>
              </a:rPr>
              <a:t>Features normalized and constant weight set to 1</a:t>
            </a:r>
          </a:p>
          <a:p>
            <a:pPr marL="342900" indent="-342900" algn="l">
              <a:spcBef>
                <a:spcPts val="200"/>
              </a:spcBef>
              <a:buFont typeface="Arial" panose="020B0604020202020204" pitchFamily="34" charset="0"/>
              <a:buChar char="•"/>
            </a:pPr>
            <a:r>
              <a:rPr lang="da" sz="2000" dirty="0">
                <a:latin typeface="Arial" panose="020B0604020202020204" pitchFamily="34" charset="0"/>
                <a:cs typeface="Arial" panose="020B0604020202020204" pitchFamily="34" charset="0"/>
              </a:rPr>
              <a:t>Predicted parameters: -32.8078 (const),  37.1817 (previous grade),  25.0517 (hours studied),  26.4033 (lectures attended)</a:t>
            </a:r>
          </a:p>
          <a:p>
            <a:pPr marL="342900" indent="-342900" algn="l">
              <a:spcBef>
                <a:spcPts val="200"/>
              </a:spcBef>
              <a:buFont typeface="Arial" panose="020B0604020202020204" pitchFamily="34" charset="0"/>
              <a:buChar char="•"/>
            </a:pPr>
            <a:r>
              <a:rPr lang="da" sz="2000" dirty="0">
                <a:latin typeface="Arial" panose="020B0604020202020204" pitchFamily="34" charset="0"/>
                <a:cs typeface="Arial" panose="020B0604020202020204" pitchFamily="34" charset="0"/>
              </a:rPr>
              <a:t>Results</a:t>
            </a:r>
          </a:p>
          <a:p>
            <a:pPr lvl="1" algn="l">
              <a:spcBef>
                <a:spcPts val="200"/>
              </a:spcBef>
            </a:pPr>
            <a:r>
              <a:rPr lang="en-US" dirty="0">
                <a:latin typeface="Arial" panose="020B0604020202020204" pitchFamily="34" charset="0"/>
                <a:cs typeface="Arial" panose="020B0604020202020204" pitchFamily="34" charset="0"/>
              </a:rPr>
              <a:t>features test 1:   1.0   0.77 (B+),  0.82 (33hrs),   0.90 (ratio of lectures) , prob pass:   1.0</a:t>
            </a:r>
          </a:p>
          <a:p>
            <a:pPr lvl="1" algn="l">
              <a:spcBef>
                <a:spcPts val="200"/>
              </a:spcBef>
            </a:pPr>
            <a:r>
              <a:rPr lang="en-US" dirty="0">
                <a:latin typeface="Arial" panose="020B0604020202020204" pitchFamily="34" charset="0"/>
                <a:cs typeface="Arial" panose="020B0604020202020204" pitchFamily="34" charset="0"/>
              </a:rPr>
              <a:t>features test 2:   1.0   0.22 (C-)   0.32   0.57 , prob pass:   0.19</a:t>
            </a:r>
          </a:p>
          <a:p>
            <a:pPr marL="342900" indent="-342900" algn="l">
              <a:buFont typeface="Arial" panose="020B0604020202020204" pitchFamily="34" charset="0"/>
              <a:buChar char="•"/>
            </a:pPr>
            <a:endParaRPr lang="da"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dirty="0"/>
          </a:p>
        </p:txBody>
      </p:sp>
    </p:spTree>
    <p:extLst>
      <p:ext uri="{BB962C8B-B14F-4D97-AF65-F5344CB8AC3E}">
        <p14:creationId xmlns:p14="http://schemas.microsoft.com/office/powerpoint/2010/main" val="262373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3450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1444" y="1453661"/>
                <a:ext cx="11529112" cy="5190759"/>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K possible outcomes (classes):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𝐾</m:t>
                        </m:r>
                      </m:sub>
                    </m:sSub>
                  </m:oMath>
                </a14:m>
                <a:r>
                  <a:rPr lang="en-US" sz="2000" dirty="0">
                    <a:latin typeface="Arial" charset="0"/>
                    <a:ea typeface="Arial" charset="0"/>
                    <a:cs typeface="Arial" charset="0"/>
                  </a:rPr>
                  <a:t>.  Training data is </a:t>
                </a:r>
                <a14:m>
                  <m:oMath xmlns:m="http://schemas.openxmlformats.org/officeDocument/2006/math">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m:t>
                            </m:r>
                          </m:sub>
                        </m:sSub>
                      </m:e>
                    </m:d>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=1,2, …, </m:t>
                    </m:r>
                    <m:r>
                      <a:rPr lang="en-US" sz="2000" b="0" i="1" smtClean="0">
                        <a:latin typeface="Cambria Math" panose="02040503050406030204" pitchFamily="18" charset="0"/>
                        <a:cs typeface="Arial" charset="0"/>
                      </a:rPr>
                      <m:t>𝑁</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𝑛</m:t>
                        </m:r>
                      </m:sub>
                    </m:sSub>
                  </m:oMath>
                </a14:m>
                <a:r>
                  <a:rPr lang="en-US" sz="2000" dirty="0">
                    <a:latin typeface="Arial" charset="0"/>
                    <a:ea typeface="Arial" charset="0"/>
                    <a:cs typeface="Arial" charset="0"/>
                  </a:rPr>
                  <a:t> is in an m dimensional feature space.  We convert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m:t>
                        </m:r>
                      </m:sub>
                    </m:sSub>
                  </m:oMath>
                </a14:m>
                <a:r>
                  <a:rPr lang="en-US" sz="2000" dirty="0">
                    <a:latin typeface="Arial" charset="0"/>
                    <a:ea typeface="Arial" charset="0"/>
                    <a:cs typeface="Arial" charset="0"/>
                  </a:rPr>
                  <a:t> into a vector of dimension K by setting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𝒕</m:t>
                        </m:r>
                      </m:e>
                      <m:sub>
                        <m:r>
                          <a:rPr lang="en-US" sz="2000" b="0" i="1" smtClean="0">
                            <a:latin typeface="Cambria Math" panose="02040503050406030204" pitchFamily="18" charset="0"/>
                            <a:cs typeface="Arial" charset="0"/>
                          </a:rPr>
                          <m:t>𝑛𝑘</m:t>
                        </m:r>
                      </m:sub>
                    </m:sSub>
                    <m:r>
                      <a:rPr lang="en-US" sz="2000" b="0" i="1" smtClean="0">
                        <a:latin typeface="Cambria Math" panose="02040503050406030204" pitchFamily="18" charset="0"/>
                        <a:cs typeface="Arial" charset="0"/>
                      </a:rPr>
                      <m:t>=1 </m:t>
                    </m:r>
                  </m:oMath>
                </a14:m>
                <a:r>
                  <a:rPr lang="en-US" sz="2000" dirty="0">
                    <a:latin typeface="Arial" charset="0"/>
                    <a:ea typeface="Arial" charset="0"/>
                    <a:cs typeface="Arial" charset="0"/>
                  </a:rPr>
                  <a:t>for </a:t>
                </a:r>
                <a14:m>
                  <m:oMath xmlns:m="http://schemas.openxmlformats.org/officeDocument/2006/math">
                    <m:r>
                      <a:rPr lang="en-US" sz="2000" b="0" i="1" smtClean="0">
                        <a:latin typeface="Cambria Math" panose="02040503050406030204" pitchFamily="18" charset="0"/>
                        <a:ea typeface="Arial" charset="0"/>
                        <a:cs typeface="Arial" charset="0"/>
                      </a:rPr>
                      <m:t>𝑘</m:t>
                    </m:r>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m:t>
                        </m:r>
                      </m:sub>
                    </m:sSub>
                  </m:oMath>
                </a14:m>
                <a:r>
                  <a:rPr lang="en-US" sz="2000" dirty="0">
                    <a:latin typeface="Arial" charset="0"/>
                    <a:ea typeface="Arial" charset="0"/>
                    <a:cs typeface="Arial" charset="0"/>
                  </a:rPr>
                  <a:t> and 0 otherwise; so it is a feature indicator.</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charset="0"/>
                      </a:rPr>
                      <m:t>𝑝</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e>
                      <m:e>
                        <m:r>
                          <a:rPr lang="en-US" sz="2000" b="0" i="1" smtClean="0">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𝑦</m:t>
                        </m:r>
                      </m:e>
                      <m:sub>
                        <m:r>
                          <a:rPr lang="en-US" sz="2000" b="0" i="1" smtClean="0">
                            <a:latin typeface="Cambria Math" panose="02040503050406030204" pitchFamily="18" charset="0"/>
                            <a:ea typeface="Cambria Math" panose="02040503050406030204" pitchFamily="18" charset="0"/>
                            <a:cs typeface="Arial" charset="0"/>
                          </a:rPr>
                          <m:t>𝑘</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m:rPr>
                            <m:sty m:val="p"/>
                          </m:rPr>
                          <a:rPr lang="en-US" sz="2000" b="0" i="0" smtClean="0">
                            <a:latin typeface="Cambria Math" panose="02040503050406030204" pitchFamily="18" charset="0"/>
                            <a:ea typeface="Cambria Math" panose="02040503050406030204" pitchFamily="18" charset="0"/>
                            <a:cs typeface="Arial" charset="0"/>
                          </a:rPr>
                          <m:t>exp</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𝑎</m:t>
                            </m:r>
                          </m:e>
                          <m:sub>
                            <m:r>
                              <a:rPr lang="en-US" sz="2000" b="0" i="1" smtClean="0">
                                <a:latin typeface="Cambria Math" panose="02040503050406030204" pitchFamily="18" charset="0"/>
                                <a:ea typeface="Cambria Math" panose="02040503050406030204" pitchFamily="18" charset="0"/>
                                <a:cs typeface="Arial" charset="0"/>
                              </a:rPr>
                              <m:t>𝑘</m:t>
                            </m:r>
                          </m:sub>
                        </m:sSub>
                        <m:r>
                          <a:rPr lang="en-US" sz="2000" b="0" i="1" smtClean="0">
                            <a:latin typeface="Cambria Math" panose="02040503050406030204" pitchFamily="18" charset="0"/>
                            <a:ea typeface="Cambria Math" panose="02040503050406030204" pitchFamily="18" charset="0"/>
                            <a:cs typeface="Arial" charset="0"/>
                          </a:rPr>
                          <m:t>)</m:t>
                        </m:r>
                      </m:num>
                      <m:den>
                        <m:nary>
                          <m:naryPr>
                            <m:chr m:val="∑"/>
                            <m:supHide m:val="on"/>
                            <m:ctrlPr>
                              <a:rPr lang="en-US" sz="2000" b="0" i="1" smtClean="0">
                                <a:latin typeface="Cambria Math" panose="02040503050406030204" pitchFamily="18" charset="0"/>
                                <a:ea typeface="Cambria Math" panose="02040503050406030204" pitchFamily="18" charset="0"/>
                                <a:cs typeface="Arial" charset="0"/>
                              </a:rPr>
                            </m:ctrlPr>
                          </m:naryPr>
                          <m:sub>
                            <m:r>
                              <m:rPr>
                                <m:brk m:alnAt="7"/>
                              </m:rPr>
                              <a:rPr lang="en-US" sz="2000" b="0" i="1" smtClean="0">
                                <a:latin typeface="Cambria Math" panose="02040503050406030204" pitchFamily="18" charset="0"/>
                                <a:ea typeface="Cambria Math" panose="02040503050406030204" pitchFamily="18" charset="0"/>
                                <a:cs typeface="Arial" charset="0"/>
                              </a:rPr>
                              <m:t>𝑗</m:t>
                            </m:r>
                          </m:sub>
                          <m:sup/>
                          <m:e>
                            <m:sSub>
                              <m:sSubPr>
                                <m:ctrlPr>
                                  <a:rPr lang="en-US" sz="2000" b="0" i="1" smtClean="0">
                                    <a:latin typeface="Cambria Math" panose="02040503050406030204" pitchFamily="18" charset="0"/>
                                    <a:ea typeface="Cambria Math" panose="02040503050406030204" pitchFamily="18" charset="0"/>
                                    <a:cs typeface="Arial" charset="0"/>
                                  </a:rPr>
                                </m:ctrlPr>
                              </m:sSubPr>
                              <m:e>
                                <m:r>
                                  <m:rPr>
                                    <m:sty m:val="p"/>
                                  </m:rPr>
                                  <a:rPr lang="en-US" sz="2000" b="0" i="0" smtClean="0">
                                    <a:latin typeface="Cambria Math" panose="02040503050406030204" pitchFamily="18" charset="0"/>
                                    <a:ea typeface="Cambria Math" panose="02040503050406030204" pitchFamily="18" charset="0"/>
                                    <a:cs typeface="Arial" charset="0"/>
                                  </a:rPr>
                                  <m:t>exp</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𝑎</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e>
                        </m:nary>
                      </m:den>
                    </m:f>
                  </m:oMath>
                </a14:m>
                <a:r>
                  <a:rPr lang="en-US" sz="2000" dirty="0">
                    <a:latin typeface="Arial" charset="0"/>
                    <a:ea typeface="Arial" charset="0"/>
                    <a:cs typeface="Arial" charset="0"/>
                  </a:rPr>
                  <a:t> (softmax),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𝑎</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𝜙</m:t>
                    </m:r>
                  </m:oMath>
                </a14:m>
                <a:r>
                  <a:rPr lang="en-US" sz="2000" dirty="0">
                    <a:latin typeface="Arial" charset="0"/>
                    <a:ea typeface="Arial" charset="0"/>
                    <a:cs typeface="Arial" charset="0"/>
                  </a:rPr>
                  <a:t>, the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𝑘</m:t>
                        </m:r>
                      </m:sub>
                    </m:sSub>
                  </m:oMath>
                </a14:m>
                <a:r>
                  <a:rPr lang="en-US" sz="2000" dirty="0">
                    <a:latin typeface="Arial" charset="0"/>
                    <a:ea typeface="Arial" charset="0"/>
                    <a:cs typeface="Arial" charset="0"/>
                  </a:rPr>
                  <a:t> are the m-dimensional parameters.</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𝒕</m:t>
                        </m:r>
                      </m:e>
                      <m:sub>
                        <m:r>
                          <a:rPr lang="en-US" sz="2000" b="0" i="1" smtClean="0">
                            <a:latin typeface="Cambria Math" panose="02040503050406030204" pitchFamily="18" charset="0"/>
                            <a:cs typeface="Arial" charset="0"/>
                          </a:rPr>
                          <m:t>𝑛</m:t>
                        </m:r>
                      </m:sub>
                    </m:sSub>
                  </m:oMath>
                </a14:m>
                <a:r>
                  <a:rPr lang="en-US" sz="2000" b="0" i="1" dirty="0">
                    <a:latin typeface="Cambria Math" panose="02040503050406030204" pitchFamily="18" charset="0"/>
                    <a:cs typeface="Arial" charset="0"/>
                  </a:rPr>
                  <a:t> </a:t>
                </a:r>
                <a:r>
                  <a:rPr lang="en-US" sz="2000" dirty="0">
                    <a:latin typeface="Arial" panose="020B0604020202020204" pitchFamily="34" charset="0"/>
                    <a:cs typeface="Arial" panose="020B0604020202020204" pitchFamily="34" charset="0"/>
                  </a:rPr>
                  <a:t>is a target vector for sample n,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cs typeface="Arial" panose="020B0604020202020204" pitchFamily="34" charset="0"/>
                          </a:rPr>
                          <m:t>𝑛𝑘</m:t>
                        </m:r>
                      </m:sub>
                    </m:sSub>
                    <m:r>
                      <a:rPr lang="en-US" sz="2000" b="0" i="1" smtClean="0">
                        <a:latin typeface="Cambria Math" panose="02040503050406030204" pitchFamily="18" charset="0"/>
                        <a:cs typeface="Arial" panose="020B0604020202020204" pitchFamily="34" charset="0"/>
                      </a:rPr>
                      <m:t>=1</m:t>
                    </m:r>
                  </m:oMath>
                </a14:m>
                <a:r>
                  <a:rPr lang="en-US" sz="2000" b="0" dirty="0">
                    <a:latin typeface="Arial" panose="020B0604020202020204" pitchFamily="34" charset="0"/>
                    <a:cs typeface="Arial" panose="020B0604020202020204" pitchFamily="34" charset="0"/>
                  </a:rPr>
                  <a:t>, if sample </a:t>
                </a:r>
                <a14:m>
                  <m:oMath xmlns:m="http://schemas.openxmlformats.org/officeDocument/2006/math">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e>
                      <m:sub>
                        <m:r>
                          <a:rPr lang="en-US" sz="2000" b="0" i="1" smtClean="0">
                            <a:latin typeface="Cambria Math" panose="02040503050406030204" pitchFamily="18" charset="0"/>
                            <a:cs typeface="Arial" panose="020B0604020202020204" pitchFamily="34" charset="0"/>
                          </a:rPr>
                          <m:t>𝑛</m:t>
                        </m:r>
                      </m:sub>
                    </m:sSub>
                  </m:oMath>
                </a14:m>
                <a:r>
                  <a:rPr lang="en-US" sz="2000" b="0" dirty="0">
                    <a:latin typeface="Arial" panose="020B0604020202020204" pitchFamily="34" charset="0"/>
                    <a:cs typeface="Arial" panose="020B0604020202020204" pitchFamily="34" charset="0"/>
                  </a:rPr>
                  <a:t> belongs to class k.</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𝑇</m:t>
                    </m:r>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𝑛𝑘</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is a </a:t>
                </a:r>
                <a14:m>
                  <m:oMath xmlns:m="http://schemas.openxmlformats.org/officeDocument/2006/math">
                    <m:r>
                      <a:rPr lang="en-US" sz="2000" b="0" i="1" smtClean="0">
                        <a:latin typeface="Cambria Math" panose="02040503050406030204" pitchFamily="18" charset="0"/>
                        <a:ea typeface="Arial"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𝐾</m:t>
                    </m:r>
                  </m:oMath>
                </a14:m>
                <a:r>
                  <a:rPr lang="en-US" sz="2000" dirty="0">
                    <a:latin typeface="Arial" charset="0"/>
                    <a:ea typeface="Arial" charset="0"/>
                    <a:cs typeface="Arial" charset="0"/>
                  </a:rPr>
                  <a:t> matrix, so is </a:t>
                </a:r>
                <a14:m>
                  <m:oMath xmlns:m="http://schemas.openxmlformats.org/officeDocument/2006/math">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𝑛𝑘</m:t>
                            </m:r>
                          </m:sub>
                        </m:sSub>
                      </m:e>
                    </m:d>
                    <m:r>
                      <a:rPr lang="en-US" sz="2000" b="0" i="0"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1" i="1" smtClean="0">
                                <a:latin typeface="Cambria Math" panose="02040503050406030204" pitchFamily="18" charset="0"/>
                                <a:ea typeface="Cambria Math" panose="02040503050406030204" pitchFamily="18" charset="0"/>
                                <a:cs typeface="Arial" charset="0"/>
                              </a:rPr>
                              <m:t>𝒚</m:t>
                            </m:r>
                          </m:e>
                          <m:sub>
                            <m:r>
                              <a:rPr lang="en-US" sz="2000" b="0" i="1" smtClean="0">
                                <a:latin typeface="Cambria Math" panose="02040503050406030204" pitchFamily="18" charset="0"/>
                                <a:ea typeface="Cambria Math" panose="02040503050406030204" pitchFamily="18" charset="0"/>
                                <a:cs typeface="Arial" charset="0"/>
                              </a:rPr>
                              <m:t>𝑘</m:t>
                            </m:r>
                          </m:sub>
                        </m:sSub>
                      </m:num>
                      <m:den>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𝑎</m:t>
                            </m:r>
                          </m:e>
                          <m:sub>
                            <m:r>
                              <a:rPr lang="en-US" sz="2000" b="0" i="1" smtClean="0">
                                <a:latin typeface="Cambria Math" panose="02040503050406030204" pitchFamily="18" charset="0"/>
                                <a:ea typeface="Cambria Math" panose="02040503050406030204" pitchFamily="18" charset="0"/>
                                <a:cs typeface="Arial" charset="0"/>
                              </a:rPr>
                              <m:t>𝑗</m:t>
                            </m:r>
                          </m:sub>
                        </m:sSub>
                      </m:den>
                    </m:f>
                    <m:r>
                      <a:rPr lang="en-US" sz="2000" b="0" i="1" smtClean="0">
                        <a:latin typeface="Cambria Math" panose="02040503050406030204" pitchFamily="18" charset="0"/>
                        <a:cs typeface="Arial" charset="0"/>
                      </a:rPr>
                      <m:t>= </m:t>
                    </m:r>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𝑘𝑗</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𝒚</m:t>
                            </m:r>
                          </m:e>
                          <m:sub>
                            <m:r>
                              <a:rPr lang="en-US" sz="2000" b="0" i="1" smtClean="0">
                                <a:latin typeface="Cambria Math" panose="02040503050406030204" pitchFamily="18" charset="0"/>
                                <a:cs typeface="Arial" charset="0"/>
                              </a:rPr>
                              <m:t>𝑗</m:t>
                            </m:r>
                          </m:sub>
                        </m:sSub>
                      </m:e>
                    </m:d>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𝒚</m:t>
                        </m:r>
                      </m:e>
                      <m:sub>
                        <m:r>
                          <a:rPr lang="en-US" sz="2000" b="0" i="1" smtClean="0">
                            <a:latin typeface="Cambria Math" panose="02040503050406030204" pitchFamily="18" charset="0"/>
                            <a:cs typeface="Arial" charset="0"/>
                          </a:rPr>
                          <m:t>𝑘</m:t>
                        </m:r>
                      </m:sub>
                    </m:sSub>
                  </m:oMath>
                </a14:m>
                <a:r>
                  <a:rPr lang="en-US" sz="2000" dirty="0">
                    <a:latin typeface="Arial" charset="0"/>
                    <a:ea typeface="Arial" charset="0"/>
                    <a:cs typeface="Arial" charset="0"/>
                  </a:rPr>
                  <a:t>, j= 1, …, m.</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𝑝</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𝑇</m:t>
                        </m:r>
                      </m:e>
                      <m:e>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𝐾</m:t>
                            </m:r>
                          </m:sub>
                        </m:sSub>
                      </m:e>
                    </m:d>
                    <m:r>
                      <a:rPr lang="en-US" sz="2000" b="0" i="1" smtClean="0">
                        <a:latin typeface="Cambria Math" panose="02040503050406030204" pitchFamily="18" charset="0"/>
                        <a:cs typeface="Arial" charset="0"/>
                      </a:rPr>
                      <m:t>=</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𝑁</m:t>
                        </m:r>
                      </m:sup>
                      <m:e>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𝑝</m:t>
                                </m:r>
                                <m:d>
                                  <m:dPr>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𝑘</m:t>
                                        </m:r>
                                      </m:sub>
                                    </m:sSub>
                                  </m:e>
                                </m:d>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𝑛</m:t>
                                    </m:r>
                                  </m:sub>
                                </m:sSub>
                                <m:r>
                                  <a:rPr lang="en-US" sz="2000" b="0" i="1" smtClean="0">
                                    <a:latin typeface="Cambria Math" panose="02040503050406030204" pitchFamily="18" charset="0"/>
                                    <a:cs typeface="Arial" charset="0"/>
                                  </a:rPr>
                                  <m:t>)</m:t>
                                </m:r>
                              </m:e>
                              <m:sup>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𝑛𝑘</m:t>
                                    </m:r>
                                  </m:sub>
                                </m:sSub>
                              </m:sup>
                            </m:sSup>
                            <m:r>
                              <a:rPr lang="en-US" sz="2000" b="0" i="1" smtClean="0">
                                <a:latin typeface="Cambria Math" panose="02040503050406030204" pitchFamily="18"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𝑁</m:t>
                                </m:r>
                              </m:sup>
                              <m:e>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p>
                                      <m:sSupPr>
                                        <m:ctrlPr>
                                          <a:rPr lang="en-US" sz="2000" i="1">
                                            <a:latin typeface="Cambria Math" panose="02040503050406030204" pitchFamily="18" charset="0"/>
                                            <a:cs typeface="Arial" charset="0"/>
                                          </a:rPr>
                                        </m:ctrlPr>
                                      </m:sSupPr>
                                      <m:e>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𝑛𝑘</m:t>
                                            </m:r>
                                          </m:sub>
                                        </m:sSub>
                                      </m:e>
                                      <m:sup>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𝑡</m:t>
                                            </m:r>
                                          </m:e>
                                          <m:sub>
                                            <m:r>
                                              <a:rPr lang="en-US" sz="2000" i="1">
                                                <a:latin typeface="Cambria Math" panose="02040503050406030204" pitchFamily="18" charset="0"/>
                                                <a:cs typeface="Arial" charset="0"/>
                                              </a:rPr>
                                              <m:t>𝑛𝑘</m:t>
                                            </m:r>
                                          </m:sub>
                                        </m:sSub>
                                      </m:sup>
                                    </m:sSup>
                                  </m:e>
                                </m:nary>
                              </m:e>
                            </m:nary>
                            <m:r>
                              <m:rPr>
                                <m:nor/>
                              </m:rPr>
                              <a:rPr lang="en-US" sz="2000">
                                <a:latin typeface="Arial" charset="0"/>
                                <a:cs typeface="Arial" charset="0"/>
                              </a:rPr>
                              <m:t> </m:t>
                            </m:r>
                          </m:e>
                        </m:nary>
                      </m:e>
                    </m:nary>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b="0" dirty="0">
                    <a:latin typeface="Arial" panose="020B0604020202020204" pitchFamily="34" charset="0"/>
                    <a:cs typeface="Arial" panose="020B0604020202020204" pitchFamily="34" charset="0"/>
                  </a:rPr>
                  <a:t>Log-likelihood expectation is </a:t>
                </a: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cs typeface="Arial" panose="020B0604020202020204" pitchFamily="34" charset="0"/>
                          </a:rPr>
                          <m:t>, …, </m:t>
                        </m:r>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𝐾</m:t>
                            </m:r>
                          </m:sub>
                        </m:sSub>
                      </m:e>
                    </m:d>
                    <m:r>
                      <a:rPr lang="en-US" sz="2000" b="0" i="1"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cs typeface="Arial" panose="020B0604020202020204" pitchFamily="34" charset="0"/>
                      </a:rPr>
                      <m:t>ln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d>
                      <m:dPr>
                        <m:endChr m:val="|"/>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𝑇</m:t>
                        </m:r>
                      </m:e>
                    </m:d>
                    <m:r>
                      <a:rPr lang="en-US" sz="2000" b="0" i="1" smtClean="0">
                        <a:latin typeface="Cambria Math" panose="02040503050406030204" pitchFamily="18" charset="0"/>
                        <a:cs typeface="Arial" panose="020B0604020202020204" pitchFamily="34" charset="0"/>
                      </a:rPr>
                      <m:t> </m:t>
                    </m:r>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cs typeface="Arial" panose="020B0604020202020204" pitchFamily="34" charset="0"/>
                      </a:rPr>
                      <m:t>, …, </m:t>
                    </m:r>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𝐾</m:t>
                        </m:r>
                      </m:sub>
                    </m:sSub>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𝑁</m:t>
                        </m:r>
                      </m:sup>
                      <m:e>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r>
                              <m:rPr>
                                <m:sty m:val="p"/>
                              </m:rPr>
                              <a:rPr lang="en-US" sz="2000" b="0" i="0" smtClean="0">
                                <a:latin typeface="Cambria Math" panose="02040503050406030204" pitchFamily="18" charset="0"/>
                                <a:cs typeface="Arial" panose="020B0604020202020204" pitchFamily="34" charset="0"/>
                              </a:rPr>
                              <m:t>ln</m:t>
                            </m:r>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b="0" i="1" smtClean="0">
                                    <a:latin typeface="Cambria Math" panose="02040503050406030204" pitchFamily="18" charset="0"/>
                                    <a:cs typeface="Arial" panose="020B0604020202020204" pitchFamily="34" charset="0"/>
                                  </a:rPr>
                                  <m:t>𝑛𝑘</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cs typeface="Arial" panose="020B0604020202020204" pitchFamily="34" charset="0"/>
                                  </a:rPr>
                                  <m:t>𝑛𝑘</m:t>
                                </m:r>
                              </m:sub>
                            </m:sSub>
                          </m:e>
                        </m:nary>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𝑗</m:t>
                            </m:r>
                          </m:sub>
                        </m:sSub>
                      </m:sub>
                    </m:sSub>
                    <m:r>
                      <a:rPr lang="en-US" sz="2000" i="1">
                        <a:latin typeface="Cambria Math" panose="02040503050406030204" pitchFamily="18" charset="0"/>
                        <a:cs typeface="Arial" panose="020B0604020202020204" pitchFamily="34" charset="0"/>
                      </a:rPr>
                      <m:t>𝐸</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0" i="1">
                                <a:latin typeface="Cambria Math" panose="02040503050406030204" pitchFamily="18" charset="0"/>
                                <a:cs typeface="Arial" panose="020B0604020202020204" pitchFamily="34" charset="0"/>
                              </a:rPr>
                              <m:t>𝑤</m:t>
                            </m:r>
                          </m:e>
                          <m:sub>
                            <m:r>
                              <a:rPr lang="en-US" sz="2000" b="0" i="1">
                                <a:latin typeface="Cambria Math" panose="02040503050406030204" pitchFamily="18" charset="0"/>
                                <a:cs typeface="Arial" panose="020B0604020202020204" pitchFamily="34" charset="0"/>
                              </a:rPr>
                              <m:t>1</m:t>
                            </m:r>
                          </m:sub>
                        </m:sSub>
                        <m:r>
                          <a:rPr lang="en-US" sz="2000" b="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b="0" i="1">
                                <a:latin typeface="Cambria Math" panose="02040503050406030204" pitchFamily="18" charset="0"/>
                                <a:cs typeface="Arial" panose="020B0604020202020204" pitchFamily="34" charset="0"/>
                              </a:rPr>
                              <m:t>𝑤</m:t>
                            </m:r>
                          </m:e>
                          <m:sub>
                            <m:r>
                              <a:rPr lang="en-US" sz="2000" b="0" i="1">
                                <a:latin typeface="Cambria Math" panose="02040503050406030204" pitchFamily="18" charset="0"/>
                                <a:cs typeface="Arial" panose="020B0604020202020204" pitchFamily="34" charset="0"/>
                              </a:rPr>
                              <m:t>𝐾</m:t>
                            </m:r>
                          </m:sub>
                        </m:sSub>
                      </m:e>
                    </m:d>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𝑁</m:t>
                        </m:r>
                      </m:sup>
                      <m:e>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b="0" i="1" smtClean="0">
                                <a:latin typeface="Cambria Math" panose="02040503050406030204" pitchFamily="18" charset="0"/>
                                <a:cs typeface="Arial" panose="020B0604020202020204" pitchFamily="34" charset="0"/>
                              </a:rPr>
                              <m:t>𝑛𝑗</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cs typeface="Arial" panose="020B0604020202020204" pitchFamily="34" charset="0"/>
                              </a:rPr>
                              <m:t>𝑛𝑗</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e>
                          <m:sub>
                            <m:r>
                              <a:rPr lang="en-US" sz="2000" b="0" i="1" smtClean="0">
                                <a:latin typeface="Cambria Math" panose="02040503050406030204" pitchFamily="18" charset="0"/>
                                <a:cs typeface="Arial" panose="020B0604020202020204" pitchFamily="34" charset="0"/>
                              </a:rPr>
                              <m:t>𝑛</m:t>
                            </m:r>
                          </m:sub>
                        </m:sSub>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charset="0"/>
                    <a:cs typeface="Arial" charset="0"/>
                  </a:rPr>
                  <a:t>Find MLE by gradient descent: </a:t>
                </a:r>
                <a14:m>
                  <m:oMath xmlns:m="http://schemas.openxmlformats.org/officeDocument/2006/math">
                    <m:sSub>
                      <m:sSubPr>
                        <m:ctrlPr>
                          <a:rPr lang="en-US" sz="2000" i="1">
                            <a:latin typeface="Cambria Math" panose="02040503050406030204" pitchFamily="18" charset="0"/>
                            <a:cs typeface="Arial" charset="0"/>
                          </a:rPr>
                        </m:ctrlPr>
                      </m:sSubPr>
                      <m:e>
                        <m:sSup>
                          <m:sSupPr>
                            <m:ctrlPr>
                              <a:rPr lang="en-US" sz="2000" i="1" smtClean="0">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𝑤</m:t>
                            </m:r>
                          </m:e>
                          <m:sup>
                            <m:r>
                              <a:rPr lang="en-US" sz="2000" i="1">
                                <a:latin typeface="Cambria Math" panose="02040503050406030204" pitchFamily="18" charset="0"/>
                                <a:cs typeface="Arial" charset="0"/>
                              </a:rPr>
                              <m:t>𝑟</m:t>
                            </m:r>
                            <m:r>
                              <a:rPr lang="en-US" sz="2000" i="1">
                                <a:latin typeface="Cambria Math" panose="02040503050406030204" pitchFamily="18" charset="0"/>
                                <a:cs typeface="Arial" charset="0"/>
                              </a:rPr>
                              <m:t>+1</m:t>
                            </m:r>
                          </m:sup>
                        </m:sSup>
                        <m:r>
                          <a:rPr lang="en-US" sz="2000" i="1">
                            <a:latin typeface="Cambria Math" panose="02040503050406030204" pitchFamily="18" charset="0"/>
                            <a:cs typeface="Arial" charset="0"/>
                          </a:rPr>
                          <m:t>)</m:t>
                        </m:r>
                      </m:e>
                      <m:sub>
                        <m:r>
                          <a:rPr lang="en-US" sz="2000" i="1">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𝑤</m:t>
                            </m:r>
                          </m:e>
                          <m:sup>
                            <m:r>
                              <a:rPr lang="en-US" sz="2000" i="1">
                                <a:latin typeface="Cambria Math" panose="02040503050406030204" pitchFamily="18" charset="0"/>
                                <a:cs typeface="Arial" charset="0"/>
                              </a:rPr>
                              <m:t>𝑟</m:t>
                            </m:r>
                          </m:sup>
                        </m:sSup>
                        <m:r>
                          <a:rPr lang="en-US" sz="2000" i="1">
                            <a:latin typeface="Cambria Math" panose="02040503050406030204" pitchFamily="18" charset="0"/>
                            <a:cs typeface="Arial" charset="0"/>
                          </a:rPr>
                          <m:t>)</m:t>
                        </m:r>
                      </m:e>
                      <m:sub>
                        <m:r>
                          <a:rPr lang="en-US" sz="2000" i="1">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𝜂</m:t>
                    </m:r>
                    <m:r>
                      <m:rPr>
                        <m:sty m:val="p"/>
                      </m:rP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𝐸</m:t>
                        </m:r>
                      </m:e>
                      <m:sub>
                        <m:r>
                          <a:rPr lang="en-US" sz="2000" b="0" i="1" smtClean="0">
                            <a:latin typeface="Cambria Math" panose="02040503050406030204" pitchFamily="18" charset="0"/>
                            <a:ea typeface="Cambria Math" panose="02040503050406030204" pitchFamily="18" charset="0"/>
                            <a:cs typeface="Arial" charset="0"/>
                          </a:rPr>
                          <m:t>𝑘</m:t>
                        </m:r>
                      </m:sub>
                    </m:sSub>
                  </m:oMath>
                </a14:m>
                <a:r>
                  <a:rPr lang="en-US" sz="2000" dirty="0">
                    <a:latin typeface="Arial" charset="0"/>
                    <a:cs typeface="Arial"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𝜂</m:t>
                    </m:r>
                  </m:oMath>
                </a14:m>
                <a:r>
                  <a:rPr lang="en-US" sz="2000" dirty="0">
                    <a:latin typeface="Arial" charset="0"/>
                    <a:cs typeface="Arial" charset="0"/>
                  </a:rPr>
                  <a:t> is the learning rate,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𝐸</m:t>
                        </m:r>
                      </m:e>
                      <m:sub>
                        <m:r>
                          <a:rPr lang="en-US" sz="2000" b="0" i="1" smtClean="0">
                            <a:latin typeface="Cambria Math" panose="02040503050406030204" pitchFamily="18" charset="0"/>
                            <a:cs typeface="Arial" charset="0"/>
                          </a:rPr>
                          <m:t>𝑘</m:t>
                        </m:r>
                      </m:sub>
                    </m:sSub>
                  </m:oMath>
                </a14:m>
                <a:r>
                  <a:rPr lang="en-US" sz="2000" dirty="0">
                    <a:latin typeface="Arial" charset="0"/>
                    <a:cs typeface="Arial" charset="0"/>
                  </a:rPr>
                  <a:t> is kth row of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𝑤</m:t>
                            </m:r>
                          </m:e>
                          <m:sub>
                            <m:r>
                              <a:rPr lang="en-US" sz="2000" i="1">
                                <a:latin typeface="Cambria Math" panose="02040503050406030204" pitchFamily="18" charset="0"/>
                                <a:cs typeface="Arial" panose="020B0604020202020204" pitchFamily="34" charset="0"/>
                              </a:rPr>
                              <m:t>𝑗</m:t>
                            </m:r>
                          </m:sub>
                        </m:sSub>
                      </m:sub>
                    </m:sSub>
                    <m:r>
                      <a:rPr lang="en-US" sz="2000" i="1">
                        <a:latin typeface="Cambria Math" panose="02040503050406030204" pitchFamily="18" charset="0"/>
                        <a:cs typeface="Arial" panose="020B0604020202020204" pitchFamily="34" charset="0"/>
                      </a:rPr>
                      <m:t>𝐸</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𝑤</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𝑤</m:t>
                            </m:r>
                          </m:e>
                          <m:sub>
                            <m:r>
                              <a:rPr lang="en-US" sz="2000" i="1">
                                <a:latin typeface="Cambria Math" panose="02040503050406030204" pitchFamily="18" charset="0"/>
                                <a:cs typeface="Arial" panose="020B0604020202020204" pitchFamily="34" charset="0"/>
                              </a:rPr>
                              <m:t>𝐾</m:t>
                            </m:r>
                          </m:sub>
                        </m:sSub>
                      </m:e>
                    </m:d>
                  </m:oMath>
                </a14:m>
                <a:r>
                  <a:rPr lang="en-US" sz="2000" dirty="0">
                    <a:latin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1444" y="1453661"/>
                <a:ext cx="11529112" cy="5190759"/>
              </a:xfrm>
              <a:blipFill>
                <a:blip r:embed="rId3"/>
                <a:stretch>
                  <a:fillRect l="-330" t="-976" r="-2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dirty="0"/>
          </a:p>
        </p:txBody>
      </p:sp>
    </p:spTree>
    <p:extLst>
      <p:ext uri="{BB962C8B-B14F-4D97-AF65-F5344CB8AC3E}">
        <p14:creationId xmlns:p14="http://schemas.microsoft.com/office/powerpoint/2010/main" val="2944576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logistic regression example</a:t>
            </a:r>
          </a:p>
        </p:txBody>
      </p:sp>
      <p:sp>
        <p:nvSpPr>
          <p:cNvPr id="3" name="Content Placeholder 2"/>
          <p:cNvSpPr>
            <a:spLocks noGrp="1"/>
          </p:cNvSpPr>
          <p:nvPr>
            <p:ph idx="1"/>
          </p:nvPr>
        </p:nvSpPr>
        <p:spPr>
          <a:xfrm>
            <a:off x="551612" y="1770897"/>
            <a:ext cx="11418916" cy="471303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Same data as binary logistic example but now we want to predict final grade.</a:t>
            </a: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da" sz="2000">
                <a:latin typeface="Arial" panose="020B0604020202020204" pitchFamily="34" charset="0"/>
                <a:cs typeface="Arial" panose="020B0604020202020204" pitchFamily="34" charset="0"/>
              </a:rPr>
              <a:t>Features normalized and constant weight set to 1.  After run:</a:t>
            </a:r>
          </a:p>
          <a:p>
            <a:pPr marL="342900" indent="-342900" algn="l">
              <a:buFont typeface="Arial" panose="020B0604020202020204" pitchFamily="34" charset="0"/>
              <a:buChar char="•"/>
            </a:pPr>
            <a:endParaRPr lang="da" sz="2000">
              <a:latin typeface="Arial" panose="020B0604020202020204" pitchFamily="34" charset="0"/>
              <a:cs typeface="Arial" panose="020B0604020202020204" pitchFamily="34" charset="0"/>
            </a:endParaRPr>
          </a:p>
          <a:p>
            <a:pPr lvl="1" algn="l"/>
            <a:r>
              <a:rPr lang="en-US" sz="1800" dirty="0">
                <a:latin typeface="Arial" panose="020B0604020202020204" pitchFamily="34" charset="0"/>
                <a:cs typeface="Arial" panose="020B0604020202020204" pitchFamily="34" charset="0"/>
              </a:rPr>
              <a:t>features test 1: 1.0000 0.7778 0.8250 0.9000 </a:t>
            </a:r>
          </a:p>
          <a:p>
            <a:pPr lvl="1" algn="l"/>
            <a:r>
              <a:rPr lang="en-US" sz="1800" dirty="0">
                <a:latin typeface="Arial" panose="020B0604020202020204" pitchFamily="34" charset="0"/>
                <a:cs typeface="Arial" panose="020B0604020202020204" pitchFamily="34" charset="0"/>
              </a:rPr>
              <a:t>prediction:  0.0000(F), 0.0000(D), 0.0001(C-), 0.0004(C), 0.0069(C+), </a:t>
            </a:r>
          </a:p>
          <a:p>
            <a:pPr lvl="1" algn="l"/>
            <a:r>
              <a:rPr lang="en-US" sz="1800" dirty="0">
                <a:latin typeface="Arial" panose="020B0604020202020204" pitchFamily="34" charset="0"/>
                <a:cs typeface="Arial" panose="020B0604020202020204" pitchFamily="34" charset="0"/>
              </a:rPr>
              <a:t>                  0.1152(B-), 0.2146(B), 0.2492(B+), 0.2271(A-), 0.1866(A)</a:t>
            </a:r>
          </a:p>
          <a:p>
            <a:pPr lvl="1" algn="l"/>
            <a:r>
              <a:rPr lang="en-US" sz="1800" dirty="0">
                <a:latin typeface="Arial" panose="020B0604020202020204" pitchFamily="34" charset="0"/>
                <a:cs typeface="Arial" panose="020B0604020202020204" pitchFamily="34" charset="0"/>
              </a:rPr>
              <a:t>features test 2:   1.0000   0.2222   0.3250   0.5667,</a:t>
            </a:r>
          </a:p>
          <a:p>
            <a:pPr lvl="1" algn="l"/>
            <a:r>
              <a:rPr lang="en-US" sz="1800" dirty="0">
                <a:latin typeface="Arial" panose="020B0604020202020204" pitchFamily="34" charset="0"/>
                <a:cs typeface="Arial" panose="020B0604020202020204" pitchFamily="34" charset="0"/>
              </a:rPr>
              <a:t> prediction:  0.0821(F), 0.1745(D), 0.1730(C-), 0.1746(C), 0.0957(C+), </a:t>
            </a:r>
          </a:p>
          <a:p>
            <a:pPr lvl="1" algn="l"/>
            <a:r>
              <a:rPr lang="en-US" sz="1800" dirty="0">
                <a:latin typeface="Arial" panose="020B0604020202020204" pitchFamily="34" charset="0"/>
                <a:cs typeface="Arial" panose="020B0604020202020204" pitchFamily="34" charset="0"/>
              </a:rPr>
              <a:t>                    0.1289(B-), 0.0133(B), 0.1578(B+), 0.0000(A-), 0.0000(A)</a:t>
            </a:r>
          </a:p>
          <a:p>
            <a:pPr marL="342900" indent="-342900" algn="l">
              <a:buFont typeface="Arial" panose="020B0604020202020204" pitchFamily="34" charset="0"/>
              <a:buChar char="•"/>
            </a:pPr>
            <a:endParaRPr lang="da" sz="180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da">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dirty="0"/>
          </a:p>
        </p:txBody>
      </p:sp>
    </p:spTree>
    <p:extLst>
      <p:ext uri="{BB962C8B-B14F-4D97-AF65-F5344CB8AC3E}">
        <p14:creationId xmlns:p14="http://schemas.microsoft.com/office/powerpoint/2010/main" val="2180806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Linear Discrimination Analysis (LDA)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4757" y="1838263"/>
                <a:ext cx="11349270" cy="4248123"/>
              </a:xfrm>
            </p:spPr>
            <p:txBody>
              <a:bodyPr>
                <a:noAutofit/>
              </a:bodyPr>
              <a:lstStyle/>
              <a:p>
                <a:pPr marL="342900" indent="-342900" algn="l">
                  <a:spcBef>
                    <a:spcPts val="400"/>
                  </a:spcBef>
                  <a:buFont typeface="Arial" panose="020B0604020202020204" pitchFamily="34" charset="0"/>
                  <a:buChar char="•"/>
                </a:pPr>
                <a:r>
                  <a:rPr lang="en-US" sz="2000" b="0" dirty="0">
                    <a:latin typeface="Arial" panose="020B0604020202020204" pitchFamily="34" charset="0"/>
                    <a:ea typeface="Arial" charset="0"/>
                    <a:cs typeface="Arial" panose="020B0604020202020204" pitchFamily="34" charset="0"/>
                  </a:rPr>
                  <a:t>Classify into one of k classes.</a:t>
                </a:r>
              </a:p>
              <a:p>
                <a:pPr marL="342900" indent="-342900" algn="l">
                  <a:spcBef>
                    <a:spcPts val="4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LDA uses Bayes theorem to estimate: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𝑃</m:t>
                    </m:r>
                    <m:d>
                      <m:dPr>
                        <m:ctrlPr>
                          <a:rPr lang="en-US" sz="2000" b="0" i="1" smtClean="0">
                            <a:latin typeface="Cambria Math" panose="02040503050406030204" pitchFamily="18" charset="0"/>
                            <a:ea typeface="Arial" charset="0"/>
                            <a:cs typeface="Arial" panose="020B0604020202020204" pitchFamily="34" charset="0"/>
                          </a:rPr>
                        </m:ctrlPr>
                      </m:dPr>
                      <m:e>
                        <m:r>
                          <a:rPr lang="en-US" sz="2000" b="0" i="1" smtClean="0">
                            <a:latin typeface="Cambria Math" panose="02040503050406030204" pitchFamily="18" charset="0"/>
                            <a:ea typeface="Arial" charset="0"/>
                            <a:cs typeface="Arial" panose="020B0604020202020204" pitchFamily="34" charset="0"/>
                          </a:rPr>
                          <m:t>𝑌</m:t>
                        </m:r>
                        <m:r>
                          <a:rPr lang="en-US" sz="2000" b="0" i="1" smtClean="0">
                            <a:latin typeface="Cambria Math" panose="02040503050406030204" pitchFamily="18" charset="0"/>
                            <a:ea typeface="Arial" charset="0"/>
                            <a:cs typeface="Arial" panose="020B0604020202020204" pitchFamily="34" charset="0"/>
                          </a:rPr>
                          <m:t>=1</m:t>
                        </m:r>
                      </m:e>
                      <m:e>
                        <m:r>
                          <a:rPr lang="en-US" sz="2000" b="0" i="1" smtClean="0">
                            <a:latin typeface="Cambria Math" panose="02040503050406030204" pitchFamily="18" charset="0"/>
                            <a:ea typeface="Arial" charset="0"/>
                            <a:cs typeface="Arial" panose="020B0604020202020204" pitchFamily="34" charset="0"/>
                          </a:rPr>
                          <m:t>𝑥</m:t>
                        </m:r>
                        <m:r>
                          <a:rPr lang="en-US" sz="2000" b="0" i="1" smtClean="0">
                            <a:latin typeface="Cambria Math" panose="02040503050406030204" pitchFamily="18" charset="0"/>
                            <a:ea typeface="Arial" charset="0"/>
                            <a:cs typeface="Arial" panose="020B0604020202020204" pitchFamily="34" charset="0"/>
                          </a:rPr>
                          <m:t>=</m:t>
                        </m:r>
                        <m:r>
                          <a:rPr lang="en-US" sz="2000" b="0" i="1" smtClean="0">
                            <a:latin typeface="Cambria Math" panose="02040503050406030204" pitchFamily="18" charset="0"/>
                            <a:ea typeface="Arial" charset="0"/>
                            <a:cs typeface="Arial" panose="020B0604020202020204" pitchFamily="34" charset="0"/>
                          </a:rPr>
                          <m:t>𝑘</m:t>
                        </m:r>
                      </m:e>
                    </m:d>
                    <m:r>
                      <a:rPr lang="en-US" sz="2000" b="0" i="1" smtClean="0">
                        <a:latin typeface="Cambria Math" panose="02040503050406030204" pitchFamily="18" charset="0"/>
                        <a:ea typeface="Arial"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𝑋</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𝑥</m:t>
                            </m:r>
                          </m:e>
                          <m:e>
                            <m:r>
                              <a:rPr lang="en-US" sz="2000" b="0" i="1" smtClean="0">
                                <a:latin typeface="Cambria Math" panose="02040503050406030204" pitchFamily="18" charset="0"/>
                                <a:cs typeface="Arial" panose="020B0604020202020204" pitchFamily="34" charset="0"/>
                              </a:rPr>
                              <m:t>𝑌</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m:t>
                            </m:r>
                          </m:e>
                        </m:d>
                        <m:r>
                          <a:rPr lang="en-US" sz="2000" b="0" i="1" smtClean="0">
                            <a:latin typeface="Cambria Math" panose="02040503050406030204" pitchFamily="18" charset="0"/>
                            <a:cs typeface="Arial" panose="020B0604020202020204" pitchFamily="34" charset="0"/>
                          </a:rPr>
                          <m:t>𝑃</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𝑦</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𝑃</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𝑋</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m:t>
                        </m:r>
                      </m:den>
                    </m:f>
                  </m:oMath>
                </a14:m>
                <a:endParaRPr lang="en-US" sz="2000" b="0" dirty="0">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ea typeface="Arial" charset="0"/>
                            <a:cs typeface="Arial" charset="0"/>
                          </a:rPr>
                        </m:ctrlPr>
                      </m:funcPr>
                      <m:fName>
                        <m:r>
                          <m:rPr>
                            <m:sty m:val="p"/>
                          </m:rPr>
                          <a:rPr lang="en-US" sz="2000" b="0" i="0" smtClean="0">
                            <a:latin typeface="Cambria Math" panose="02040503050406030204" pitchFamily="18" charset="0"/>
                            <a:ea typeface="Arial" charset="0"/>
                            <a:cs typeface="Arial" charset="0"/>
                          </a:rPr>
                          <m:t>Pr</m:t>
                        </m:r>
                      </m:fName>
                      <m:e>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𝑌</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𝑘</m:t>
                            </m:r>
                          </m:e>
                          <m:e>
                            <m:r>
                              <a:rPr lang="en-US" sz="2000" b="0" i="1" smtClean="0">
                                <a:latin typeface="Cambria Math" panose="02040503050406030204" pitchFamily="18" charset="0"/>
                                <a:ea typeface="Arial" charset="0"/>
                                <a:cs typeface="Arial" charset="0"/>
                              </a:rPr>
                              <m:t>𝑋</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𝑥</m:t>
                            </m:r>
                          </m:e>
                        </m:d>
                      </m:e>
                    </m:func>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𝑓</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𝑙</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𝑙</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𝑓</m:t>
                                </m:r>
                              </m:e>
                              <m:sub>
                                <m:r>
                                  <a:rPr lang="en-US" sz="2000" b="0" i="1" smtClean="0">
                                    <a:latin typeface="Cambria Math" panose="02040503050406030204" pitchFamily="18" charset="0"/>
                                    <a:cs typeface="Arial" charset="0"/>
                                  </a:rPr>
                                  <m:t>𝑙</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e>
                        </m:nary>
                      </m:den>
                    </m:f>
                  </m:oMath>
                </a14:m>
                <a:endParaRPr lang="en-US" sz="2000" b="0" dirty="0">
                  <a:latin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𝑓</m:t>
                        </m:r>
                      </m:e>
                      <m:sub>
                        <m:r>
                          <a:rPr lang="en-US" sz="2000" b="0" i="1" smtClean="0">
                            <a:latin typeface="Cambria Math" panose="02040503050406030204" pitchFamily="18" charset="0"/>
                            <a:cs typeface="Arial" charset="0"/>
                          </a:rPr>
                          <m:t>𝑘</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ea typeface="Cambria Math" panose="02040503050406030204" pitchFamily="18" charset="0"/>
                                <a:cs typeface="Arial" charset="0"/>
                              </a:rPr>
                              <m:t>𝑘</m:t>
                            </m:r>
                          </m:sub>
                        </m:sSub>
                      </m:den>
                    </m:f>
                    <m:r>
                      <a:rPr lang="en-US" sz="2000" b="0" i="1" smtClean="0">
                        <a:latin typeface="Cambria Math" panose="02040503050406030204" pitchFamily="18" charset="0"/>
                        <a:cs typeface="Arial" charset="0"/>
                      </a:rPr>
                      <m:t> </m:t>
                    </m:r>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den>
                    </m:f>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 </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oMath>
                </a14:m>
                <a:endParaRPr lang="en-US" sz="2000" dirty="0">
                  <a:latin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𝑝</m:t>
                        </m:r>
                      </m:e>
                      <m:sub>
                        <m:r>
                          <a:rPr lang="en-US" sz="2000" b="0" i="1" smtClean="0">
                            <a:latin typeface="Cambria Math" panose="02040503050406030204" pitchFamily="18" charset="0"/>
                            <a:cs typeface="Arial" charset="0"/>
                          </a:rPr>
                          <m:t>𝑘</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Sub>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den>
                        </m:f>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𝑙</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𝑙</m:t>
                                </m:r>
                              </m:sub>
                            </m:sSub>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𝜎</m:t>
                                </m:r>
                              </m:den>
                            </m:f>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e>
                        </m:nary>
                      </m:den>
                    </m:f>
                  </m:oMath>
                </a14:m>
                <a:endParaRPr lang="en-US" sz="2000" dirty="0">
                  <a:latin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cs typeface="Arial" charset="0"/>
                  </a:rPr>
                  <a:t>Estimate mean as </a:t>
                </a:r>
                <a14:m>
                  <m:oMath xmlns:m="http://schemas.openxmlformats.org/officeDocument/2006/math">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𝑘</m:t>
                            </m:r>
                          </m:sub>
                        </m:sSub>
                      </m:den>
                    </m:f>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𝑖</m:t>
                            </m:r>
                          </m:sub>
                        </m:sSub>
                        <m:r>
                          <m:rPr>
                            <m:brk m:alnAt="23"/>
                          </m:rP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sub>
                      <m:sup/>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e>
                    </m:nary>
                  </m:oMath>
                </a14:m>
                <a:r>
                  <a:rPr lang="en-US" sz="2000" dirty="0">
                    <a:latin typeface="Arial" charset="0"/>
                    <a:cs typeface="Arial" charset="0"/>
                  </a:rPr>
                  <a:t>, </a:t>
                </a:r>
                <a14:m>
                  <m:oMath xmlns:m="http://schemas.openxmlformats.org/officeDocument/2006/math">
                    <m:sSup>
                      <m:sSupPr>
                        <m:ctrlPr>
                          <a:rPr lang="en-US" sz="2000" i="1" smtClean="0">
                            <a:latin typeface="Cambria Math" panose="02040503050406030204" pitchFamily="18" charset="0"/>
                            <a:cs typeface="Arial" charset="0"/>
                          </a:rPr>
                        </m:ctrlPr>
                      </m:sSupPr>
                      <m:e>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𝐾</m:t>
                        </m:r>
                      </m:den>
                    </m:f>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m:rPr>
                                    <m:brk m:alnAt="23"/>
                                  </m:rPr>
                                  <a:rPr lang="en-US" sz="2000" b="0" i="1" smtClean="0">
                                    <a:latin typeface="Cambria Math" panose="02040503050406030204" pitchFamily="18" charset="0"/>
                                    <a:cs typeface="Arial" charset="0"/>
                                  </a:rPr>
                                  <m:t>𝑖</m:t>
                                </m:r>
                              </m:e>
                            </m:d>
                            <m:r>
                              <m:rPr>
                                <m:brk m:alnAt="23"/>
                              </m:rP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sub>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nary>
                      </m:e>
                    </m:nary>
                  </m:oMath>
                </a14:m>
                <a:r>
                  <a:rPr lang="en-US" sz="2000" dirty="0">
                    <a:latin typeface="Arial" charset="0"/>
                    <a:cs typeface="Arial" charset="0"/>
                  </a:rPr>
                  <a:t>, </a:t>
                </a:r>
                <a14:m>
                  <m:oMath xmlns:m="http://schemas.openxmlformats.org/officeDocument/2006/math">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𝑘</m:t>
                            </m:r>
                          </m:sub>
                        </m:sSub>
                      </m:num>
                      <m:den>
                        <m:r>
                          <a:rPr lang="en-US" sz="2000" b="0" i="1" smtClean="0">
                            <a:latin typeface="Cambria Math" panose="02040503050406030204" pitchFamily="18" charset="0"/>
                            <a:cs typeface="Arial" charset="0"/>
                          </a:rPr>
                          <m:t>𝑛</m:t>
                        </m:r>
                      </m:den>
                    </m:f>
                  </m:oMath>
                </a14:m>
                <a:endParaRPr lang="en-US" sz="2000" dirty="0">
                  <a:latin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cs typeface="Arial" charset="0"/>
                  </a:rPr>
                  <a:t>Given x, predict k that maximizes </a:t>
                </a:r>
                <a14:m>
                  <m:oMath xmlns:m="http://schemas.openxmlformats.org/officeDocument/2006/math">
                    <m:sSubSup>
                      <m:sSubSupPr>
                        <m:ctrlPr>
                          <a:rPr lang="en-US" sz="2000" b="0" i="1" smtClean="0">
                            <a:latin typeface="Cambria Math" panose="02040503050406030204" pitchFamily="18" charset="0"/>
                            <a:ea typeface="Cambria Math" panose="02040503050406030204" pitchFamily="18" charset="0"/>
                            <a:cs typeface="Arial" charset="0"/>
                          </a:rPr>
                        </m:ctrlPr>
                      </m:sSubSupPr>
                      <m:e>
                        <m:r>
                          <a:rPr lang="en-US" sz="2000" i="1" smtClean="0">
                            <a:latin typeface="Cambria Math" panose="02040503050406030204" pitchFamily="18" charset="0"/>
                            <a:ea typeface="Cambria Math" panose="02040503050406030204" pitchFamily="18" charset="0"/>
                            <a:cs typeface="Arial" charset="0"/>
                          </a:rPr>
                          <m:t>𝛿</m:t>
                        </m:r>
                      </m:e>
                      <m:sub>
                        <m:r>
                          <a:rPr lang="en-US" sz="2000" b="0" i="1" smtClean="0">
                            <a:latin typeface="Cambria Math" panose="02040503050406030204" pitchFamily="18" charset="0"/>
                            <a:cs typeface="Arial" charset="0"/>
                          </a:rPr>
                          <m:t>𝑘</m:t>
                        </m:r>
                      </m:sub>
                      <m:sup>
                        <m:r>
                          <a:rPr lang="en-US" sz="2000" b="0" i="1" smtClean="0">
                            <a:latin typeface="Cambria Math" panose="02040503050406030204" pitchFamily="18" charset="0"/>
                            <a:cs typeface="Arial" charset="0"/>
                          </a:rPr>
                          <m:t>′</m:t>
                        </m:r>
                      </m:sup>
                    </m:sSubSup>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2</m:t>
                        </m:r>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den>
                    </m:f>
                    <m:r>
                      <a:rPr lang="en-US" sz="2000" b="0" i="1" smtClean="0">
                        <a:latin typeface="Cambria Math" panose="02040503050406030204" pitchFamily="18" charset="0"/>
                        <a:cs typeface="Arial" charset="0"/>
                      </a:rPr>
                      <m:t>+</m:t>
                    </m:r>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oMath>
                </a14:m>
                <a:endParaRPr lang="en-US" sz="20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4757" y="1838263"/>
                <a:ext cx="11349270" cy="4248123"/>
              </a:xfrm>
              <a:blipFill>
                <a:blip r:embed="rId3"/>
                <a:stretch>
                  <a:fillRect l="-335" t="-11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dirty="0"/>
          </a:p>
        </p:txBody>
      </p:sp>
    </p:spTree>
    <p:extLst>
      <p:ext uri="{BB962C8B-B14F-4D97-AF65-F5344CB8AC3E}">
        <p14:creationId xmlns:p14="http://schemas.microsoft.com/office/powerpoint/2010/main" val="219254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Conditional Probability and counting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1465" y="1408577"/>
                <a:ext cx="11582400" cy="5213351"/>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If we perform an experiment under known restrictions, we use conditional probabilities.  P(A|B) is a probability distribution for A given B occurs.  For example, suppose we perform an experiment and we select outcomes in a known subset T⊆S, we can ask about P(X=a|X∈T).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Theorem: P(A</a:t>
                </a:r>
                <a:r>
                  <a:rPr lang="en-US" sz="2000" baseline="-25000" dirty="0">
                    <a:latin typeface="Arial" charset="0"/>
                    <a:ea typeface="Arial" charset="0"/>
                    <a:cs typeface="Arial" charset="0"/>
                    <a:sym typeface="Wingdings" pitchFamily="2" charset="2"/>
                  </a:rPr>
                  <a:t>1, </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 </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3</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3</a:t>
                </a:r>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Theorem: If 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and 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are the results of </a:t>
                </a:r>
                <a:r>
                  <a:rPr lang="en-US" sz="2000" i="1" dirty="0">
                    <a:latin typeface="Arial" charset="0"/>
                    <a:ea typeface="Arial" charset="0"/>
                    <a:cs typeface="Arial" charset="0"/>
                    <a:sym typeface="Wingdings" pitchFamily="2" charset="2"/>
                  </a:rPr>
                  <a:t>independent</a:t>
                </a:r>
                <a:r>
                  <a:rPr lang="en-US" sz="2000" dirty="0">
                    <a:latin typeface="Arial" charset="0"/>
                    <a:ea typeface="Arial" charset="0"/>
                    <a:cs typeface="Arial" charset="0"/>
                    <a:sym typeface="Wingdings" pitchFamily="2" charset="2"/>
                  </a:rPr>
                  <a:t> experiments, P(A</a:t>
                </a:r>
                <a:r>
                  <a:rPr lang="en-US" sz="2000" baseline="-25000" dirty="0">
                    <a:latin typeface="Arial" charset="0"/>
                    <a:ea typeface="Arial" charset="0"/>
                    <a:cs typeface="Arial" charset="0"/>
                    <a:sym typeface="Wingdings" pitchFamily="2" charset="2"/>
                  </a:rPr>
                  <a:t>1, </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Bayes rule (or the probability of causes): P(B</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|A) = (P(B</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 P(A|B</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a:t>
                </a:r>
                <a14:m>
                  <m:oMath xmlns:m="http://schemas.openxmlformats.org/officeDocument/2006/math">
                    <m:nary>
                      <m:naryPr>
                        <m:chr m:val="∑"/>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=1</m:t>
                        </m:r>
                      </m:sub>
                      <m:sup>
                        <m:r>
                          <a:rPr lang="en-US" sz="2000" b="0" i="1" smtClean="0">
                            <a:latin typeface="Cambria Math" panose="02040503050406030204" pitchFamily="18" charset="0"/>
                            <a:cs typeface="Arial" charset="0"/>
                            <a:sym typeface="Wingdings" pitchFamily="2" charset="2"/>
                          </a:rPr>
                          <m:t>𝑛</m:t>
                        </m:r>
                      </m:sup>
                      <m:e>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𝐵</m:t>
                            </m:r>
                            <m:r>
                              <a:rPr lang="en-US" sz="2000" b="0" i="1" baseline="-25000" smtClean="0">
                                <a:latin typeface="Cambria Math" panose="02040503050406030204" pitchFamily="18" charset="0"/>
                                <a:cs typeface="Arial" charset="0"/>
                                <a:sym typeface="Wingdings" pitchFamily="2" charset="2"/>
                              </a:rPr>
                              <m:t>𝑘</m:t>
                            </m:r>
                          </m:e>
                        </m:d>
                        <m:r>
                          <a:rPr lang="en-US" sz="2000" b="0" i="1" smtClean="0">
                            <a:latin typeface="Cambria Math" panose="02040503050406030204" pitchFamily="18" charset="0"/>
                            <a:cs typeface="Arial" charset="0"/>
                            <a:sym typeface="Wingdings" pitchFamily="2" charset="2"/>
                          </a:rPr>
                          <m:t>𝑃</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𝐴</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𝐵</m:t>
                        </m:r>
                        <m:r>
                          <m:rPr>
                            <m:sty m:val="p"/>
                          </m:rPr>
                          <a:rPr lang="en-US" sz="2000" b="0" i="1" baseline="-25000" smtClean="0">
                            <a:latin typeface="Cambria Math" panose="02040503050406030204" pitchFamily="18" charset="0"/>
                            <a:cs typeface="Arial" charset="0"/>
                            <a:sym typeface="Wingdings" pitchFamily="2" charset="2"/>
                          </a:rPr>
                          <m:t>k</m:t>
                        </m:r>
                        <m:r>
                          <a:rPr lang="en-US" sz="2000" b="0" i="1" smtClean="0">
                            <a:latin typeface="Cambria Math" panose="02040503050406030204" pitchFamily="18" charset="0"/>
                            <a:cs typeface="Arial" charset="0"/>
                            <a:sym typeface="Wingdings" pitchFamily="2" charset="2"/>
                          </a:rPr>
                          <m:t>)</m:t>
                        </m:r>
                      </m:e>
                    </m:nary>
                  </m:oMath>
                </a14:m>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Now we switch notation just a bit.  Suppose S is a sample space and A, B ⊆ S then </a:t>
                </a:r>
              </a:p>
              <a:p>
                <a:pPr lvl="2" algn="l">
                  <a:lnSpc>
                    <a:spcPct val="100000"/>
                  </a:lnSpc>
                  <a:spcBef>
                    <a:spcPts val="0"/>
                  </a:spcBef>
                </a:pPr>
                <a:r>
                  <a:rPr lang="en-US" sz="2000" dirty="0">
                    <a:latin typeface="Arial" charset="0"/>
                    <a:ea typeface="Arial" charset="0"/>
                    <a:cs typeface="Arial" charset="0"/>
                    <a:sym typeface="Wingdings" pitchFamily="2" charset="2"/>
                  </a:rPr>
                  <a:t>P(A∪B) = P(A) + P(B) – P(A∩B)</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To prove this, write A∪B = A∖(A∩B) ∪ B∖(A∩B) ∪ (A∩B), these are disjoint so  P(A∪B) =  P(A∖(A∩B)) ∪ P(B∖(A∩B)) ∪ P(A∩B) and note that P(A) = P(A∖(A∩B)) + P(A∩B).</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From this we can already compute some interesting joint distributions.  Suppose we make a series of n independent coin flips where P(heads) = p and P(tails) = q.  The let S* be the sample space of the outcomes of the flips. P(X={T⊆S*: T has exactly k heads})= </a:t>
                </a:r>
                <a14:m>
                  <m:oMath xmlns:m="http://schemas.openxmlformats.org/officeDocument/2006/math">
                    <m:nary>
                      <m:naryPr>
                        <m:chr m:val="∑"/>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=1</m:t>
                        </m:r>
                      </m:sub>
                      <m:sup>
                        <m:r>
                          <a:rPr lang="en-US" sz="2000" b="0" i="1" smtClean="0">
                            <a:latin typeface="Cambria Math" panose="02040503050406030204" pitchFamily="18" charset="0"/>
                            <a:cs typeface="Arial" charset="0"/>
                            <a:sym typeface="Wingdings" pitchFamily="2" charset="2"/>
                          </a:rPr>
                          <m:t>𝑛</m:t>
                        </m:r>
                      </m:sup>
                      <m:e>
                        <m:r>
                          <a:rPr lang="en-US" sz="2000" b="0" i="1" baseline="-25000"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𝐶</m:t>
                        </m:r>
                        <m:r>
                          <a:rPr lang="en-US" sz="2000" b="0" i="1" baseline="-25000"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 </m:t>
                        </m:r>
                        <m:sSup>
                          <m:sSupPr>
                            <m:ctrlPr>
                              <a:rPr lang="en-US" sz="2000" b="0" i="1" smtClean="0">
                                <a:latin typeface="Cambria Math" panose="02040503050406030204" pitchFamily="18" charset="0"/>
                                <a:cs typeface="Arial" charset="0"/>
                                <a:sym typeface="Wingdings" pitchFamily="2" charset="2"/>
                              </a:rPr>
                            </m:ctrlPr>
                          </m:sSupPr>
                          <m:e>
                            <m:r>
                              <a:rPr lang="en-US" sz="2000" b="0" i="1" smtClean="0">
                                <a:latin typeface="Cambria Math" panose="02040503050406030204" pitchFamily="18" charset="0"/>
                                <a:cs typeface="Arial" charset="0"/>
                                <a:sym typeface="Wingdings" pitchFamily="2" charset="2"/>
                              </a:rPr>
                              <m:t>𝑝</m:t>
                            </m:r>
                          </m:e>
                          <m:sup>
                            <m:r>
                              <a:rPr lang="en-US" sz="2000" b="0" i="1" smtClean="0">
                                <a:latin typeface="Cambria Math" panose="02040503050406030204" pitchFamily="18" charset="0"/>
                                <a:cs typeface="Arial" charset="0"/>
                                <a:sym typeface="Wingdings" pitchFamily="2" charset="2"/>
                              </a:rPr>
                              <m:t>𝑘</m:t>
                            </m:r>
                          </m:sup>
                        </m:sSup>
                        <m:sSup>
                          <m:sSupPr>
                            <m:ctrlPr>
                              <a:rPr lang="en-US" sz="2000" b="0" i="1" smtClean="0">
                                <a:latin typeface="Cambria Math" panose="02040503050406030204" pitchFamily="18" charset="0"/>
                                <a:cs typeface="Arial" charset="0"/>
                                <a:sym typeface="Wingdings" pitchFamily="2" charset="2"/>
                              </a:rPr>
                            </m:ctrlPr>
                          </m:sSupPr>
                          <m:e>
                            <m:r>
                              <a:rPr lang="en-US" sz="2000" b="0" i="1" smtClean="0">
                                <a:latin typeface="Cambria Math" panose="02040503050406030204" pitchFamily="18" charset="0"/>
                                <a:cs typeface="Arial" charset="0"/>
                                <a:sym typeface="Wingdings" pitchFamily="2" charset="2"/>
                              </a:rPr>
                              <m:t>𝑞</m:t>
                            </m:r>
                          </m:e>
                          <m:sup>
                            <m:r>
                              <a:rPr lang="en-US" sz="2000" b="0" i="1"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𝑘</m:t>
                            </m:r>
                          </m:sup>
                        </m:sSup>
                      </m:e>
                    </m:nary>
                  </m:oMath>
                </a14:m>
                <a:r>
                  <a:rPr lang="en-US" sz="2000" dirty="0">
                    <a:latin typeface="Arial" charset="0"/>
                    <a:ea typeface="Arial" charset="0"/>
                    <a:cs typeface="Arial" charset="0"/>
                    <a:sym typeface="Wingdings" pitchFamily="2" charset="2"/>
                  </a:rPr>
                  <a:t>.  This is the binomial distribution.  Here, </a:t>
                </a:r>
                <a:r>
                  <a:rPr lang="en-US" sz="2000" baseline="-25000" dirty="0">
                    <a:latin typeface="Arial" charset="0"/>
                    <a:ea typeface="Arial" charset="0"/>
                    <a:cs typeface="Arial" charset="0"/>
                    <a:sym typeface="Wingdings" pitchFamily="2" charset="2"/>
                  </a:rPr>
                  <a:t>n</a:t>
                </a:r>
                <a:r>
                  <a:rPr lang="en-US" sz="2000" dirty="0">
                    <a:latin typeface="Arial" charset="0"/>
                    <a:ea typeface="Arial" charset="0"/>
                    <a:cs typeface="Arial" charset="0"/>
                    <a:sym typeface="Wingdings" pitchFamily="2" charset="2"/>
                  </a:rPr>
                  <a:t>C</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 = </a:t>
                </a:r>
                <a14:m>
                  <m:oMath xmlns:m="http://schemas.openxmlformats.org/officeDocument/2006/math">
                    <m:f>
                      <m:fPr>
                        <m:ctrlPr>
                          <a:rPr lang="en-US" sz="2000" i="1" smtClean="0">
                            <a:latin typeface="Cambria Math" panose="02040503050406030204" pitchFamily="18" charset="0"/>
                            <a:cs typeface="Arial" charset="0"/>
                            <a:sym typeface="Wingdings" pitchFamily="2" charset="2"/>
                          </a:rPr>
                        </m:ctrlPr>
                      </m:fPr>
                      <m:num>
                        <m:r>
                          <a:rPr lang="en-US" sz="2000" b="0" i="1"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m:t>
                        </m:r>
                      </m:num>
                      <m:den>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𝑘</m:t>
                            </m:r>
                          </m:e>
                        </m:d>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m:t>
                        </m:r>
                      </m:den>
                    </m:f>
                  </m:oMath>
                </a14:m>
                <a:r>
                  <a:rPr lang="en-US" sz="2000" dirty="0">
                    <a:latin typeface="Arial" charset="0"/>
                    <a:ea typeface="Arial" charset="0"/>
                    <a:cs typeface="Arial" charset="0"/>
                    <a:sym typeface="Wingdings" pitchFamily="2" charset="2"/>
                  </a:rPr>
                  <a:t>, I should have already said n!= n×(n-1) ×…×1.</a:t>
                </a: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1465" y="1408577"/>
                <a:ext cx="11582400" cy="5213351"/>
              </a:xfrm>
              <a:blipFill>
                <a:blip r:embed="rId3"/>
                <a:stretch>
                  <a:fillRect l="-438" t="-485" r="-120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dirty="0"/>
          </a:p>
        </p:txBody>
      </p:sp>
    </p:spTree>
    <p:extLst>
      <p:ext uri="{BB962C8B-B14F-4D97-AF65-F5344CB8AC3E}">
        <p14:creationId xmlns:p14="http://schemas.microsoft.com/office/powerpoint/2010/main" val="668373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LDA example</a:t>
            </a:r>
          </a:p>
        </p:txBody>
      </p:sp>
      <p:sp>
        <p:nvSpPr>
          <p:cNvPr id="3" name="Content Placeholder 2"/>
          <p:cNvSpPr>
            <a:spLocks noGrp="1"/>
          </p:cNvSpPr>
          <p:nvPr>
            <p:ph idx="1"/>
          </p:nvPr>
        </p:nvSpPr>
        <p:spPr>
          <a:xfrm>
            <a:off x="426720" y="1836719"/>
            <a:ext cx="11349270" cy="424812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Same data as logistic example but now we want to predict final grade.</a:t>
            </a: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da" sz="2000" dirty="0">
                <a:latin typeface="Arial" panose="020B0604020202020204" pitchFamily="34" charset="0"/>
                <a:cs typeface="Arial" panose="020B0604020202020204" pitchFamily="34" charset="0"/>
              </a:rPr>
              <a:t>We are given an initial grade distribution.</a:t>
            </a:r>
          </a:p>
          <a:p>
            <a:pPr marL="342900" indent="-342900" algn="l">
              <a:buFont typeface="Arial" panose="020B0604020202020204" pitchFamily="34" charset="0"/>
              <a:buChar char="•"/>
            </a:pPr>
            <a:r>
              <a:rPr lang="da" sz="2000" dirty="0">
                <a:latin typeface="Arial" panose="020B0604020202020204" pitchFamily="34" charset="0"/>
                <a:cs typeface="Arial" panose="020B0604020202020204" pitchFamily="34" charset="0"/>
              </a:rPr>
              <a:t>Todo</a:t>
            </a:r>
          </a:p>
          <a:p>
            <a:pPr algn="l"/>
            <a:endParaRPr lang="da"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dirty="0"/>
          </a:p>
        </p:txBody>
      </p:sp>
    </p:spTree>
    <p:extLst>
      <p:ext uri="{BB962C8B-B14F-4D97-AF65-F5344CB8AC3E}">
        <p14:creationId xmlns:p14="http://schemas.microsoft.com/office/powerpoint/2010/main" val="2277215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6, classification</a:t>
            </a:r>
          </a:p>
        </p:txBody>
      </p:sp>
      <p:sp>
        <p:nvSpPr>
          <p:cNvPr id="3" name="Content Placeholder 2"/>
          <p:cNvSpPr>
            <a:spLocks noGrp="1"/>
          </p:cNvSpPr>
          <p:nvPr>
            <p:ph idx="1"/>
          </p:nvPr>
        </p:nvSpPr>
        <p:spPr>
          <a:xfrm>
            <a:off x="619432" y="1738669"/>
            <a:ext cx="11112910" cy="5084763"/>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Classification</a:t>
            </a:r>
          </a:p>
          <a:p>
            <a:pPr marL="342900" indent="-342900" algn="l">
              <a:buFont typeface="Arial" charset="0"/>
              <a:buChar char="•"/>
            </a:pPr>
            <a:r>
              <a:rPr lang="en-US" dirty="0">
                <a:latin typeface="Calibri" panose="020F0502020204030204" pitchFamily="34" charset="0"/>
                <a:cs typeface="Calibri" panose="020F0502020204030204" pitchFamily="34" charset="0"/>
              </a:rPr>
              <a:t>Naïve Bayes</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Laplace smoothing</a:t>
            </a:r>
          </a:p>
          <a:p>
            <a:pPr marL="342900" indent="-342900" algn="l">
              <a:buFont typeface="Arial" charset="0"/>
              <a:buChar char="•"/>
            </a:pPr>
            <a:r>
              <a:rPr lang="en-US" dirty="0">
                <a:latin typeface="Calibri" panose="020F0502020204030204" pitchFamily="34" charset="0"/>
                <a:cs typeface="Calibri" panose="020F0502020204030204" pitchFamily="34" charset="0"/>
              </a:rPr>
              <a:t>KNN</a:t>
            </a:r>
          </a:p>
          <a:p>
            <a:pPr marL="342900" indent="-342900" algn="l">
              <a:buFont typeface="Arial" charset="0"/>
              <a:buChar char="•"/>
            </a:pPr>
            <a:r>
              <a:rPr lang="en-US" dirty="0">
                <a:latin typeface="Calibri" panose="020F0502020204030204" pitchFamily="34" charset="0"/>
                <a:cs typeface="Calibri" panose="020F0502020204030204" pitchFamily="34" charset="0"/>
              </a:rPr>
              <a:t>SVM</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Optimization and margins</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Duality</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Regularization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Platt’s SMO</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What happens if there’s not a separating hyperplane?</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54486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4464" y="3177"/>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Classification: overview</a:t>
            </a:r>
          </a:p>
        </p:txBody>
      </p:sp>
      <p:sp>
        <p:nvSpPr>
          <p:cNvPr id="3" name="Content Placeholder 2"/>
          <p:cNvSpPr>
            <a:spLocks noGrp="1"/>
          </p:cNvSpPr>
          <p:nvPr>
            <p:ph idx="1"/>
          </p:nvPr>
        </p:nvSpPr>
        <p:spPr>
          <a:xfrm>
            <a:off x="463296" y="1426464"/>
            <a:ext cx="11126159" cy="4836479"/>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Classification seeks to predict the category of an observed data set.  Medical diagnosis is an example. For example, given a set of symptoms, syndromes and medical tests, does a patient have the flu, meningitis, AIDS?  There are several ways to judge classification efficacy.  Let TP be the number of true positive predictions, TN be the number of true negative predictions, FP be the number of false positive predictions, and FN be the number of false negative predictions in a set of experiments.</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Accuracy is defined as: (TP+TN)/(TP+TN+FP+FN)</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Precision is defined as : TP/(TP+FP)</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Recall is defined as: TP/(TP+FN)</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We’ll study several classification methods including:</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Naïve Bayes</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Support Vector Machines (SVM)</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Neural networks</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dirty="0"/>
          </a:p>
        </p:txBody>
      </p:sp>
    </p:spTree>
    <p:extLst>
      <p:ext uri="{BB962C8B-B14F-4D97-AF65-F5344CB8AC3E}">
        <p14:creationId xmlns:p14="http://schemas.microsoft.com/office/powerpoint/2010/main" val="1592782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71135"/>
            <a:ext cx="11239254" cy="868362"/>
          </a:xfrm>
        </p:spPr>
        <p:txBody>
          <a:bodyPr anchor="ctr">
            <a:normAutofit/>
          </a:bodyPr>
          <a:lstStyle/>
          <a:p>
            <a:pPr algn="ctr"/>
            <a:r>
              <a:rPr lang="en-US" sz="4400" dirty="0">
                <a:latin typeface="Arial" panose="020B0604020202020204" pitchFamily="34" charset="0"/>
                <a:cs typeface="Arial" panose="020B0604020202020204" pitchFamily="34" charset="0"/>
              </a:rPr>
              <a:t>Naïve naïve Bayes</a:t>
            </a:r>
          </a:p>
        </p:txBody>
      </p:sp>
      <p:sp>
        <p:nvSpPr>
          <p:cNvPr id="3" name="Content Placeholder 2"/>
          <p:cNvSpPr>
            <a:spLocks noGrp="1"/>
          </p:cNvSpPr>
          <p:nvPr>
            <p:ph idx="1"/>
          </p:nvPr>
        </p:nvSpPr>
        <p:spPr>
          <a:xfrm>
            <a:off x="112134" y="1457470"/>
            <a:ext cx="7810090" cy="5058179"/>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Suppose X=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r</a:t>
            </a:r>
            <a:r>
              <a:rPr lang="en-US" sz="2000" dirty="0">
                <a:latin typeface="Arial" charset="0"/>
                <a:ea typeface="Arial" charset="0"/>
                <a:cs typeface="Arial" charset="0"/>
              </a:rPr>
              <a:t>) and we wish to either predict an outcome or classify a characteristic based on a collection of training data (</a:t>
            </a:r>
            <a:r>
              <a:rPr lang="en-US" sz="2000" b="1" dirty="0">
                <a:latin typeface="Arial" charset="0"/>
                <a:ea typeface="Arial" charset="0"/>
                <a:cs typeface="Arial" charset="0"/>
              </a:rPr>
              <a:t>x</a:t>
            </a:r>
            <a:r>
              <a:rPr lang="en-US" sz="2000" dirty="0">
                <a:latin typeface="Arial" charset="0"/>
                <a:ea typeface="Arial" charset="0"/>
                <a:cs typeface="Arial" charset="0"/>
              </a:rPr>
              <a:t>(k), y(k)) like the data on the right. Here, we are trying to guess whether someone will evade taxes.  But this method works when Y can take on more than two values.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We assume conditional independence: P(X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r</a:t>
            </a:r>
            <a:r>
              <a:rPr lang="en-US" sz="2000" dirty="0">
                <a:latin typeface="Arial" charset="0"/>
                <a:ea typeface="Arial" charset="0"/>
                <a:cs typeface="Arial" charset="0"/>
              </a:rPr>
              <a:t>|Y)= P(X</a:t>
            </a:r>
            <a:r>
              <a:rPr lang="en-US" sz="2000" baseline="-25000" dirty="0">
                <a:latin typeface="Arial" charset="0"/>
                <a:ea typeface="Arial" charset="0"/>
                <a:cs typeface="Arial" charset="0"/>
              </a:rPr>
              <a:t>1</a:t>
            </a:r>
            <a:r>
              <a:rPr lang="en-US" sz="2000" dirty="0">
                <a:latin typeface="Arial" charset="0"/>
                <a:ea typeface="Arial" charset="0"/>
                <a:cs typeface="Arial" charset="0"/>
              </a:rPr>
              <a:t>|Y) P(X</a:t>
            </a:r>
            <a:r>
              <a:rPr lang="en-US" sz="2000" baseline="-25000" dirty="0">
                <a:latin typeface="Arial" charset="0"/>
                <a:ea typeface="Arial" charset="0"/>
                <a:cs typeface="Arial" charset="0"/>
              </a:rPr>
              <a:t>2</a:t>
            </a:r>
            <a:r>
              <a:rPr lang="en-US" sz="2000" dirty="0">
                <a:latin typeface="Arial" charset="0"/>
                <a:ea typeface="Arial" charset="0"/>
                <a:cs typeface="Arial" charset="0"/>
              </a:rPr>
              <a:t>|Y)…P(X</a:t>
            </a:r>
            <a:r>
              <a:rPr lang="en-US" sz="2000" baseline="-25000" dirty="0">
                <a:latin typeface="Arial" charset="0"/>
                <a:ea typeface="Arial" charset="0"/>
                <a:cs typeface="Arial" charset="0"/>
              </a:rPr>
              <a:t>r</a:t>
            </a:r>
            <a:r>
              <a:rPr lang="en-US" sz="2000" dirty="0">
                <a:latin typeface="Arial" charset="0"/>
                <a:ea typeface="Arial" charset="0"/>
                <a:cs typeface="Arial" charset="0"/>
              </a:rPr>
              <a:t>|Y) --- this is the “naïve” part.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P(Y|X)= P(X|Y)P(Y)/P(X) by Bayes rule.  Using conditional independence, it’s easy to see we have all the required information for the calculation of P(Y|X).</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example, P(evade=Yes|Yes, S,125) = P(Yes|yes)P(Yes|S)P(Yes|125)/P(yes,S,125).</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This example uses very little training data and one of the features (income) is continuous.  We can put continuous feature values into buckets to carry out the analysis or, model them as normal distributions with parameters.</a:t>
            </a: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3617344861"/>
              </p:ext>
            </p:extLst>
          </p:nvPr>
        </p:nvGraphicFramePr>
        <p:xfrm>
          <a:off x="8031896" y="1740506"/>
          <a:ext cx="4089318" cy="4033391"/>
        </p:xfrm>
        <a:graphic>
          <a:graphicData uri="http://schemas.openxmlformats.org/drawingml/2006/table">
            <a:tbl>
              <a:tblPr firstRow="1" bandRow="1">
                <a:tableStyleId>{00A15C55-8517-42AA-B614-E9B94910E393}</a:tableStyleId>
              </a:tblPr>
              <a:tblGrid>
                <a:gridCol w="1047540">
                  <a:extLst>
                    <a:ext uri="{9D8B030D-6E8A-4147-A177-3AD203B41FA5}">
                      <a16:colId xmlns:a16="http://schemas.microsoft.com/office/drawing/2014/main" val="1954103421"/>
                    </a:ext>
                  </a:extLst>
                </a:gridCol>
                <a:gridCol w="1013926">
                  <a:extLst>
                    <a:ext uri="{9D8B030D-6E8A-4147-A177-3AD203B41FA5}">
                      <a16:colId xmlns:a16="http://schemas.microsoft.com/office/drawing/2014/main" val="3394865426"/>
                    </a:ext>
                  </a:extLst>
                </a:gridCol>
                <a:gridCol w="1052433">
                  <a:extLst>
                    <a:ext uri="{9D8B030D-6E8A-4147-A177-3AD203B41FA5}">
                      <a16:colId xmlns:a16="http://schemas.microsoft.com/office/drawing/2014/main" val="2856563850"/>
                    </a:ext>
                  </a:extLst>
                </a:gridCol>
                <a:gridCol w="975419">
                  <a:extLst>
                    <a:ext uri="{9D8B030D-6E8A-4147-A177-3AD203B41FA5}">
                      <a16:colId xmlns:a16="http://schemas.microsoft.com/office/drawing/2014/main" val="889303417"/>
                    </a:ext>
                  </a:extLst>
                </a:gridCol>
              </a:tblGrid>
              <a:tr h="365220">
                <a:tc>
                  <a:txBody>
                    <a:bodyPr/>
                    <a:lstStyle/>
                    <a:p>
                      <a:r>
                        <a:rPr lang="en-US" b="0" dirty="0">
                          <a:solidFill>
                            <a:schemeClr val="tx2"/>
                          </a:solidFill>
                        </a:rPr>
                        <a:t>Refund</a:t>
                      </a:r>
                    </a:p>
                  </a:txBody>
                  <a:tcPr>
                    <a:solidFill>
                      <a:schemeClr val="bg1"/>
                    </a:solidFill>
                  </a:tcPr>
                </a:tc>
                <a:tc>
                  <a:txBody>
                    <a:bodyPr/>
                    <a:lstStyle/>
                    <a:p>
                      <a:r>
                        <a:rPr lang="en-US" b="0" dirty="0">
                          <a:solidFill>
                            <a:schemeClr val="tx2"/>
                          </a:solidFill>
                        </a:rPr>
                        <a:t>Status</a:t>
                      </a:r>
                    </a:p>
                  </a:txBody>
                  <a:tcPr>
                    <a:solidFill>
                      <a:schemeClr val="bg1"/>
                    </a:solidFill>
                  </a:tcPr>
                </a:tc>
                <a:tc>
                  <a:txBody>
                    <a:bodyPr/>
                    <a:lstStyle/>
                    <a:p>
                      <a:r>
                        <a:rPr lang="en-US" b="0" dirty="0">
                          <a:ln>
                            <a:noFill/>
                          </a:ln>
                          <a:solidFill>
                            <a:schemeClr val="tx2"/>
                          </a:solidFill>
                        </a:rPr>
                        <a:t>Income</a:t>
                      </a:r>
                    </a:p>
                  </a:txBody>
                  <a:tcPr>
                    <a:solidFill>
                      <a:schemeClr val="bg1"/>
                    </a:solidFill>
                  </a:tcPr>
                </a:tc>
                <a:tc>
                  <a:txBody>
                    <a:bodyPr/>
                    <a:lstStyle/>
                    <a:p>
                      <a:r>
                        <a:rPr lang="en-US" b="0" dirty="0">
                          <a:solidFill>
                            <a:schemeClr val="tx2"/>
                          </a:solidFill>
                        </a:rPr>
                        <a:t>Evade</a:t>
                      </a:r>
                    </a:p>
                  </a:txBody>
                  <a:tcPr>
                    <a:solidFill>
                      <a:schemeClr val="bg1"/>
                    </a:solidFill>
                  </a:tcPr>
                </a:tc>
                <a:extLst>
                  <a:ext uri="{0D108BD9-81ED-4DB2-BD59-A6C34878D82A}">
                    <a16:rowId xmlns:a16="http://schemas.microsoft.com/office/drawing/2014/main" val="590677084"/>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125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426638867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100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3059572073"/>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70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1798581706"/>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670076681"/>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95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2677911537"/>
                  </a:ext>
                </a:extLst>
              </a:tr>
              <a:tr h="375791">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60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3607185"/>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220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00952255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85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1829760917"/>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75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1909826"/>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90</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8026399" y="5896220"/>
            <a:ext cx="3082895" cy="369332"/>
          </a:xfrm>
          <a:prstGeom prst="rect">
            <a:avLst/>
          </a:prstGeom>
          <a:noFill/>
        </p:spPr>
        <p:txBody>
          <a:bodyPr wrap="none" rtlCol="0">
            <a:spAutoFit/>
          </a:bodyPr>
          <a:lstStyle/>
          <a:p>
            <a:r>
              <a:rPr lang="en-US" dirty="0"/>
              <a:t>From Tan, Steinbach, et al</a:t>
            </a:r>
          </a:p>
        </p:txBody>
      </p:sp>
    </p:spTree>
    <p:extLst>
      <p:ext uri="{BB962C8B-B14F-4D97-AF65-F5344CB8AC3E}">
        <p14:creationId xmlns:p14="http://schemas.microsoft.com/office/powerpoint/2010/main" val="3761276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239254" cy="868362"/>
          </a:xfrm>
        </p:spPr>
        <p:txBody>
          <a:bodyPr anchor="ctr">
            <a:normAutofit/>
          </a:bodyPr>
          <a:lstStyle/>
          <a:p>
            <a:pPr algn="ctr"/>
            <a:r>
              <a:rPr lang="en-US" sz="4400" dirty="0">
                <a:latin typeface="Arial" panose="020B0604020202020204" pitchFamily="34" charset="0"/>
                <a:cs typeface="Arial" panose="020B0604020202020204" pitchFamily="34" charset="0"/>
              </a:rPr>
              <a:t>Naïve Bayes: fancier treatment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744" y="1756802"/>
                <a:ext cx="10850511" cy="4368116"/>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We can apply maximum likelihood information estimation to a binary classification problem with two classes, 0 and 1.  Again, we have training data (</a:t>
                </a:r>
                <a:r>
                  <a:rPr lang="en-US" sz="2000" b="1" dirty="0">
                    <a:latin typeface="Arial" charset="0"/>
                    <a:ea typeface="Arial" charset="0"/>
                    <a:cs typeface="Arial" charset="0"/>
                  </a:rPr>
                  <a:t>x</a:t>
                </a:r>
                <a:r>
                  <a:rPr lang="en-US" sz="2000" dirty="0">
                    <a:latin typeface="Arial" charset="0"/>
                    <a:ea typeface="Arial" charset="0"/>
                    <a:cs typeface="Arial" charset="0"/>
                  </a:rPr>
                  <a:t>(k),y(k)), k= 1, 2,…, m, where </a:t>
                </a:r>
                <a:r>
                  <a:rPr lang="en-US" sz="2000" b="1" dirty="0">
                    <a:latin typeface="Arial" charset="0"/>
                    <a:ea typeface="Arial" charset="0"/>
                    <a:cs typeface="Arial" charset="0"/>
                  </a:rPr>
                  <a:t>x</a:t>
                </a:r>
                <a:r>
                  <a:rPr lang="en-US" sz="2000" dirty="0">
                    <a:latin typeface="Arial" charset="0"/>
                    <a:ea typeface="Arial" charset="0"/>
                    <a:cs typeface="Arial" charset="0"/>
                  </a:rPr>
                  <a:t>(k) has dimension r.</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Assume conditional independence: P(X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r</a:t>
                </a:r>
                <a:r>
                  <a:rPr lang="en-US" sz="2000" dirty="0">
                    <a:latin typeface="Arial" charset="0"/>
                    <a:ea typeface="Arial" charset="0"/>
                    <a:cs typeface="Arial" charset="0"/>
                  </a:rPr>
                  <a:t>|Y)= P(X</a:t>
                </a:r>
                <a:r>
                  <a:rPr lang="en-US" sz="2000" baseline="-25000" dirty="0">
                    <a:latin typeface="Arial" charset="0"/>
                    <a:ea typeface="Arial" charset="0"/>
                    <a:cs typeface="Arial" charset="0"/>
                  </a:rPr>
                  <a:t>1</a:t>
                </a:r>
                <a:r>
                  <a:rPr lang="en-US" sz="2000" dirty="0">
                    <a:latin typeface="Arial" charset="0"/>
                    <a:ea typeface="Arial" charset="0"/>
                    <a:cs typeface="Arial" charset="0"/>
                  </a:rPr>
                  <a:t>|Y) P(X</a:t>
                </a:r>
                <a:r>
                  <a:rPr lang="en-US" sz="2000" baseline="-25000" dirty="0">
                    <a:latin typeface="Arial" charset="0"/>
                    <a:ea typeface="Arial" charset="0"/>
                    <a:cs typeface="Arial" charset="0"/>
                  </a:rPr>
                  <a:t>2</a:t>
                </a:r>
                <a:r>
                  <a:rPr lang="en-US" sz="2000" dirty="0">
                    <a:latin typeface="Arial" charset="0"/>
                    <a:ea typeface="Arial" charset="0"/>
                    <a:cs typeface="Arial" charset="0"/>
                  </a:rPr>
                  <a:t>|Y)…P(X</a:t>
                </a:r>
                <a:r>
                  <a:rPr lang="en-US" sz="2000" baseline="-25000" dirty="0">
                    <a:latin typeface="Arial" charset="0"/>
                    <a:ea typeface="Arial" charset="0"/>
                    <a:cs typeface="Arial" charset="0"/>
                  </a:rPr>
                  <a:t>r</a:t>
                </a:r>
                <a:r>
                  <a:rPr lang="en-US" sz="2000" dirty="0">
                    <a:latin typeface="Arial" charset="0"/>
                    <a:ea typeface="Arial" charset="0"/>
                    <a:cs typeface="Arial" charset="0"/>
                  </a:rPr>
                  <a:t>|Y). </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Let h</a:t>
                </a:r>
                <a:r>
                  <a:rPr lang="en-US" sz="2000" baseline="-25000" dirty="0">
                    <a:latin typeface="Arial" charset="0"/>
                    <a:ea typeface="Arial" charset="0"/>
                    <a:cs typeface="Arial" charset="0"/>
                  </a:rPr>
                  <a:t>𝚹</a:t>
                </a:r>
                <a:r>
                  <a:rPr lang="en-US" sz="2000" dirty="0">
                    <a:latin typeface="Arial" charset="0"/>
                    <a:ea typeface="Arial" charset="0"/>
                    <a:cs typeface="Arial" charset="0"/>
                  </a:rPr>
                  <a:t>(X) be the hypothesis (predictor of classifier) where h</a:t>
                </a:r>
                <a:r>
                  <a:rPr lang="en-US" sz="2000" baseline="-25000" dirty="0">
                    <a:latin typeface="Arial" charset="0"/>
                    <a:ea typeface="Arial" charset="0"/>
                    <a:cs typeface="Arial" charset="0"/>
                  </a:rPr>
                  <a:t>𝚹</a:t>
                </a:r>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 = g</a:t>
                </a:r>
                <a:r>
                  <a:rPr lang="en-US" sz="2000" baseline="-25000" dirty="0">
                    <a:latin typeface="Arial" charset="0"/>
                    <a:ea typeface="Arial" charset="0"/>
                    <a:cs typeface="Arial" charset="0"/>
                  </a:rPr>
                  <a:t>sigmoid</a:t>
                </a:r>
                <a:r>
                  <a:rPr lang="en-US" sz="2000" dirty="0">
                    <a:latin typeface="Arial" charset="0"/>
                    <a:ea typeface="Arial" charset="0"/>
                    <a:cs typeface="Arial" charset="0"/>
                  </a:rPr>
                  <a:t>(𝚹</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  For binary classification, P(y=1|X, 𝚹) = h</a:t>
                </a:r>
                <a:r>
                  <a:rPr lang="en-US" sz="2000" baseline="-25000" dirty="0">
                    <a:latin typeface="Arial" charset="0"/>
                    <a:ea typeface="Arial" charset="0"/>
                    <a:cs typeface="Arial" charset="0"/>
                  </a:rPr>
                  <a:t>𝚹</a:t>
                </a:r>
                <a:r>
                  <a:rPr lang="en-US" sz="2000" dirty="0">
                    <a:latin typeface="Arial" charset="0"/>
                    <a:ea typeface="Arial" charset="0"/>
                    <a:cs typeface="Arial" charset="0"/>
                  </a:rPr>
                  <a:t>(X) and P(y=0|X, 𝚹) = 1-h</a:t>
                </a:r>
                <a:r>
                  <a:rPr lang="en-US" sz="2000" baseline="-25000" dirty="0">
                    <a:latin typeface="Arial" charset="0"/>
                    <a:ea typeface="Arial" charset="0"/>
                    <a:cs typeface="Arial" charset="0"/>
                  </a:rPr>
                  <a:t>𝚹</a:t>
                </a:r>
                <a:r>
                  <a:rPr lang="en-US" sz="2000" dirty="0">
                    <a:latin typeface="Arial" charset="0"/>
                    <a:ea typeface="Arial" charset="0"/>
                    <a:cs typeface="Arial" charset="0"/>
                  </a:rPr>
                  <a:t>(X). We can write this as P(y|X, 𝚹) =h</a:t>
                </a:r>
                <a:r>
                  <a:rPr lang="en-US" sz="2000" baseline="-25000" dirty="0">
                    <a:latin typeface="Arial" charset="0"/>
                    <a:ea typeface="Arial" charset="0"/>
                    <a:cs typeface="Arial" charset="0"/>
                  </a:rPr>
                  <a:t>𝚹</a:t>
                </a:r>
                <a:r>
                  <a:rPr lang="en-US" sz="2000" dirty="0">
                    <a:latin typeface="Arial" charset="0"/>
                    <a:ea typeface="Arial" charset="0"/>
                    <a:cs typeface="Arial" charset="0"/>
                  </a:rPr>
                  <a:t>(X)</a:t>
                </a:r>
                <a:r>
                  <a:rPr lang="en-US" sz="2000" baseline="30000" dirty="0">
                    <a:latin typeface="Arial" charset="0"/>
                    <a:ea typeface="Arial" charset="0"/>
                    <a:cs typeface="Arial" charset="0"/>
                  </a:rPr>
                  <a:t>y</a:t>
                </a:r>
                <a:r>
                  <a:rPr lang="en-US" sz="2000" dirty="0">
                    <a:latin typeface="Arial" charset="0"/>
                    <a:ea typeface="Arial" charset="0"/>
                    <a:cs typeface="Arial" charset="0"/>
                  </a:rPr>
                  <a:t>(1-h</a:t>
                </a:r>
                <a:r>
                  <a:rPr lang="en-US" sz="2000" baseline="-25000" dirty="0">
                    <a:latin typeface="Arial" charset="0"/>
                    <a:ea typeface="Arial" charset="0"/>
                    <a:cs typeface="Arial" charset="0"/>
                  </a:rPr>
                  <a:t>𝚹</a:t>
                </a:r>
                <a:r>
                  <a:rPr lang="en-US" sz="2000" dirty="0">
                    <a:latin typeface="Arial" charset="0"/>
                    <a:ea typeface="Arial" charset="0"/>
                    <a:cs typeface="Arial" charset="0"/>
                  </a:rPr>
                  <a:t>(X))</a:t>
                </a:r>
                <a:r>
                  <a:rPr lang="en-US" sz="2000" baseline="30000" dirty="0">
                    <a:latin typeface="Arial" charset="0"/>
                    <a:ea typeface="Arial" charset="0"/>
                    <a:cs typeface="Arial" charset="0"/>
                  </a:rPr>
                  <a:t>1-y</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 likelihood can be calculated as L(𝚹)= P(y|X; 𝚹)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𝑝</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𝑘</m:t>
                            </m:r>
                          </m:e>
                        </m:d>
                        <m:r>
                          <a:rPr lang="en-US" sz="2000" b="0" i="1" smtClean="0">
                            <a:latin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𝜽</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Arial" charset="0"/>
                    <a:ea typeface="Arial" charset="0"/>
                    <a:cs typeface="Arial" charset="0"/>
                  </a:rPr>
                  <a:t>.  𝓁(𝚹) = ln(L(𝚹)).</a:t>
                </a:r>
              </a:p>
              <a:p>
                <a:pPr marL="342900" indent="-342900" algn="l">
                  <a:spcBef>
                    <a:spcPts val="400"/>
                  </a:spcBef>
                  <a:buFont typeface="Arial" charset="0"/>
                  <a:buChar char="•"/>
                </a:pPr>
                <a:r>
                  <a:rPr lang="en-US" sz="2000" dirty="0">
                    <a:latin typeface="Arial" charset="0"/>
                    <a:ea typeface="Arial" charset="0"/>
                    <a:cs typeface="Arial" charset="0"/>
                  </a:rPr>
                  <a:t>We can use gradient ascent to determine the parameters (𝚹). The maximization step is 𝚹 := 𝚹 + 𝛼∇𝓁(𝚹).  Here is that calculation:</a:t>
                </a:r>
              </a:p>
              <a:p>
                <a:pPr marL="342900" indent="-342900" algn="l">
                  <a:spcBef>
                    <a:spcPts val="400"/>
                  </a:spcBef>
                  <a:buFont typeface="Arial" charset="0"/>
                  <a:buChar char="•"/>
                </a:pP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𝑙</m:t>
                        </m:r>
                        <m:r>
                          <a:rPr lang="en-US" sz="2000" b="0" i="1" smtClean="0">
                            <a:latin typeface="Cambria Math" panose="02040503050406030204" pitchFamily="18" charset="0"/>
                            <a:ea typeface="Cambria Math" panose="02040503050406030204" pitchFamily="18" charset="0"/>
                            <a:cs typeface="Arial" charset="0"/>
                          </a:rPr>
                          <m:t>(</m:t>
                        </m:r>
                        <m:r>
                          <m:rPr>
                            <m:sty m:val="p"/>
                          </m:rPr>
                          <a:rPr lang="el-GR" sz="2000" b="0" i="1" smtClean="0">
                            <a:latin typeface="Cambria Math" panose="02040503050406030204" pitchFamily="18" charset="0"/>
                            <a:ea typeface="Cambria Math" panose="02040503050406030204" pitchFamily="18" charset="0"/>
                            <a:cs typeface="Arial" charset="0"/>
                          </a:rPr>
                          <m:t>Θ</m:t>
                        </m:r>
                        <m:r>
                          <a:rPr lang="en-US" sz="2000" b="0" i="1" smtClean="0">
                            <a:latin typeface="Cambria Math" panose="02040503050406030204" pitchFamily="18" charset="0"/>
                            <a:ea typeface="Cambria Math" panose="02040503050406030204" pitchFamily="18" charset="0"/>
                            <a:cs typeface="Arial" charset="0"/>
                          </a:rPr>
                          <m:t>)</m:t>
                        </m:r>
                      </m:num>
                      <m:den>
                        <m:r>
                          <a:rPr lang="en-US" sz="2000" i="1" smtClean="0">
                            <a:latin typeface="Cambria Math" panose="02040503050406030204" pitchFamily="18" charset="0"/>
                            <a:ea typeface="Cambria Math" panose="02040503050406030204" pitchFamily="18" charset="0"/>
                            <a:cs typeface="Arial" charset="0"/>
                          </a:rPr>
                          <m:t>𝜕𝜃</m:t>
                        </m:r>
                        <m:r>
                          <a:rPr lang="en-US" sz="2000" b="0" i="1" baseline="-25000" smtClean="0">
                            <a:latin typeface="Cambria Math" panose="02040503050406030204" pitchFamily="18" charset="0"/>
                            <a:ea typeface="Cambria Math" panose="02040503050406030204" pitchFamily="18" charset="0"/>
                            <a:cs typeface="Arial" charset="0"/>
                          </a:rPr>
                          <m:t>𝑗</m:t>
                        </m:r>
                      </m:den>
                    </m:f>
                  </m:oMath>
                </a14:m>
                <a:r>
                  <a:rPr lang="en-US" sz="2000" dirty="0">
                    <a:latin typeface="Arial" charset="0"/>
                    <a:ea typeface="Arial" charset="0"/>
                    <a:cs typeface="Arial" charset="0"/>
                  </a:rPr>
                  <a:t> =  [y(k) 1/g(𝚹</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 – (1-y(k)) 1/(1- g(𝚹</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𝑔</m:t>
                        </m:r>
                        <m:r>
                          <a:rPr lang="en-US" sz="2000" b="0" i="1" smtClean="0">
                            <a:latin typeface="Cambria Math" panose="02040503050406030204" pitchFamily="18" charset="0"/>
                            <a:ea typeface="Cambria Math" panose="02040503050406030204" pitchFamily="18" charset="0"/>
                            <a:cs typeface="Arial" charset="0"/>
                          </a:rPr>
                          <m:t>(</m:t>
                        </m:r>
                        <m:r>
                          <m:rPr>
                            <m:sty m:val="p"/>
                          </m:rPr>
                          <a:rPr lang="el-GR" sz="2000" b="0" i="1" smtClean="0">
                            <a:latin typeface="Cambria Math" panose="02040503050406030204" pitchFamily="18" charset="0"/>
                            <a:ea typeface="Cambria Math" panose="02040503050406030204" pitchFamily="18" charset="0"/>
                            <a:cs typeface="Arial" charset="0"/>
                          </a:rPr>
                          <m:t>Θ</m:t>
                        </m:r>
                        <m:r>
                          <a:rPr lang="en-US" sz="2000" b="0" i="1" baseline="30000" smtClean="0">
                            <a:latin typeface="Cambria Math" panose="02040503050406030204" pitchFamily="18" charset="0"/>
                            <a:ea typeface="Cambria Math" panose="02040503050406030204" pitchFamily="18" charset="0"/>
                            <a:cs typeface="Arial" charset="0"/>
                          </a:rPr>
                          <m:t>𝑇</m:t>
                        </m:r>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m:t>
                        </m:r>
                      </m:num>
                      <m:den>
                        <m:r>
                          <a:rPr lang="en-US" sz="2000" i="1" smtClean="0">
                            <a:latin typeface="Cambria Math" panose="02040503050406030204" pitchFamily="18" charset="0"/>
                            <a:ea typeface="Cambria Math" panose="02040503050406030204" pitchFamily="18" charset="0"/>
                            <a:cs typeface="Arial" charset="0"/>
                          </a:rPr>
                          <m:t>𝜕𝜃</m:t>
                        </m:r>
                        <m:r>
                          <a:rPr lang="en-US" sz="2000" b="0" i="1" baseline="-25000" smtClean="0">
                            <a:latin typeface="Cambria Math" panose="02040503050406030204" pitchFamily="18" charset="0"/>
                            <a:ea typeface="Cambria Math" panose="02040503050406030204" pitchFamily="18" charset="0"/>
                            <a:cs typeface="Arial" charset="0"/>
                          </a:rPr>
                          <m:t>𝑗</m:t>
                        </m:r>
                      </m:den>
                    </m:f>
                  </m:oMath>
                </a14:m>
                <a:endParaRPr lang="en-US" sz="2000" dirty="0">
                  <a:latin typeface="Arial" charset="0"/>
                  <a:ea typeface="Arial" charset="0"/>
                  <a:cs typeface="Arial" charset="0"/>
                </a:endParaRPr>
              </a:p>
              <a:p>
                <a:pPr marL="342900" indent="-342900" algn="l">
                  <a:spcBef>
                    <a:spcPts val="400"/>
                  </a:spcBef>
                  <a:buFont typeface="Arial" charset="0"/>
                  <a:buChar char="•"/>
                </a:pPr>
                <a:r>
                  <a:rPr lang="en-US" sz="2000" dirty="0">
                    <a:latin typeface="Arial" charset="0"/>
                    <a:ea typeface="Arial" charset="0"/>
                    <a:cs typeface="Arial" charset="0"/>
                  </a:rPr>
                  <a:t>This reduces as in the least squares case to 𝜃</a:t>
                </a:r>
                <a:r>
                  <a:rPr lang="en-US" sz="2000" baseline="-25000" dirty="0">
                    <a:latin typeface="Arial" charset="0"/>
                    <a:ea typeface="Arial" charset="0"/>
                    <a:cs typeface="Arial" charset="0"/>
                  </a:rPr>
                  <a:t>j</a:t>
                </a:r>
                <a:r>
                  <a:rPr lang="en-US" sz="2000" dirty="0">
                    <a:latin typeface="Arial" charset="0"/>
                    <a:ea typeface="Arial" charset="0"/>
                    <a:cs typeface="Arial" charset="0"/>
                  </a:rPr>
                  <a:t> := 𝜃</a:t>
                </a:r>
                <a:r>
                  <a:rPr lang="en-US" sz="2000" baseline="-25000" dirty="0">
                    <a:latin typeface="Arial" charset="0"/>
                    <a:ea typeface="Arial" charset="0"/>
                    <a:cs typeface="Arial" charset="0"/>
                  </a:rPr>
                  <a:t>j</a:t>
                </a:r>
                <a:r>
                  <a:rPr lang="en-US" sz="2000" dirty="0">
                    <a:latin typeface="Arial" charset="0"/>
                    <a:ea typeface="Arial" charset="0"/>
                    <a:cs typeface="Arial" charset="0"/>
                  </a:rPr>
                  <a:t> + 𝛼(y(k)- h</a:t>
                </a:r>
                <a:r>
                  <a:rPr lang="en-US" sz="2000" baseline="-25000" dirty="0">
                    <a:latin typeface="Arial" charset="0"/>
                    <a:ea typeface="Arial" charset="0"/>
                    <a:cs typeface="Arial" charset="0"/>
                  </a:rPr>
                  <a:t>𝚹</a:t>
                </a:r>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(k)) </a:t>
                </a:r>
                <a:r>
                  <a:rPr lang="en-US" sz="2000" b="1" dirty="0">
                    <a:latin typeface="Arial" charset="0"/>
                    <a:ea typeface="Arial" charset="0"/>
                    <a:cs typeface="Arial" charset="0"/>
                  </a:rPr>
                  <a:t>x</a:t>
                </a:r>
                <a:r>
                  <a:rPr lang="en-US" sz="2000" dirty="0">
                    <a:latin typeface="Arial" charset="0"/>
                    <a:ea typeface="Arial" charset="0"/>
                    <a:cs typeface="Arial" charset="0"/>
                  </a:rPr>
                  <a:t>(k)</a:t>
                </a:r>
                <a:r>
                  <a:rPr lang="en-US" sz="2000" baseline="-25000" dirty="0">
                    <a:latin typeface="Arial" charset="0"/>
                    <a:ea typeface="Arial" charset="0"/>
                    <a:cs typeface="Arial" charset="0"/>
                  </a:rPr>
                  <a:t>j </a:t>
                </a:r>
                <a:r>
                  <a:rPr lang="en-US" sz="2000" dirty="0">
                    <a:latin typeface="Arial" charset="0"/>
                    <a:ea typeface="Arial" charset="0"/>
                    <a:cs typeface="Arial" charset="0"/>
                  </a:rPr>
                  <a:t>so the same algorithm works.</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744" y="1756802"/>
                <a:ext cx="10850511" cy="4368116"/>
              </a:xfrm>
              <a:blipFill>
                <a:blip r:embed="rId3"/>
                <a:stretch>
                  <a:fillRect l="-468" t="-1159" r="-105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dirty="0"/>
          </a:p>
        </p:txBody>
      </p:sp>
    </p:spTree>
    <p:extLst>
      <p:ext uri="{BB962C8B-B14F-4D97-AF65-F5344CB8AC3E}">
        <p14:creationId xmlns:p14="http://schemas.microsoft.com/office/powerpoint/2010/main" val="2290502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239254" cy="868362"/>
          </a:xfrm>
        </p:spPr>
        <p:txBody>
          <a:bodyPr anchor="ctr">
            <a:normAutofit/>
          </a:bodyPr>
          <a:lstStyle/>
          <a:p>
            <a:pPr algn="ctr"/>
            <a:r>
              <a:rPr lang="en-US" sz="4400" dirty="0">
                <a:latin typeface="Arial" panose="020B0604020202020204" pitchFamily="34" charset="0"/>
                <a:cs typeface="Arial" panose="020B0604020202020204" pitchFamily="34" charset="0"/>
              </a:rPr>
              <a:t>Naïve Bayes: Laplace smoothing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970" y="2278499"/>
                <a:ext cx="7432177" cy="403339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One problem illustrated by the data on the right is P(yes|no,S,125) is 0 but likely we just don’t have enough data to see a non-zero value.</a:t>
                </a:r>
              </a:p>
              <a:p>
                <a:pPr marL="342900" indent="-342900" algn="l">
                  <a:buFont typeface="Arial" panose="020B0604020202020204" pitchFamily="34" charset="0"/>
                  <a:buChar char="•"/>
                </a:pPr>
                <a:r>
                  <a:rPr lang="en-US" sz="2000" dirty="0">
                    <a:latin typeface="Arial" charset="0"/>
                    <a:ea typeface="Arial" charset="0"/>
                    <a:cs typeface="Arial" charset="0"/>
                  </a:rPr>
                  <a:t>A larger source of data and reasonable “discretization” of income would help but generally having P(Y|X)=0 is problematic.</a:t>
                </a:r>
              </a:p>
              <a:p>
                <a:pPr marL="342900" indent="-342900" algn="l">
                  <a:buFont typeface="Arial" panose="020B0604020202020204" pitchFamily="34" charset="0"/>
                  <a:buChar char="•"/>
                </a:pPr>
                <a:r>
                  <a:rPr lang="en-US" sz="2000" dirty="0">
                    <a:latin typeface="Arial" charset="0"/>
                    <a:ea typeface="Arial" charset="0"/>
                    <a:cs typeface="Arial" charset="0"/>
                  </a:rPr>
                  <a:t>One way to fix this is Laplace smoothing where we replace P(Y=a|X</a:t>
                </a:r>
                <a:r>
                  <a:rPr lang="en-US" sz="2000" baseline="-25000" dirty="0">
                    <a:latin typeface="Arial" charset="0"/>
                    <a:ea typeface="Arial" charset="0"/>
                    <a:cs typeface="Arial" charset="0"/>
                  </a:rPr>
                  <a:t>1</a:t>
                </a:r>
                <a:r>
                  <a:rPr lang="en-US" sz="2000" dirty="0">
                    <a:latin typeface="Arial" charset="0"/>
                    <a:ea typeface="Arial" charset="0"/>
                    <a:cs typeface="Arial" charset="0"/>
                  </a:rPr>
                  <a:t>=b) = </a:t>
                </a: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𝑎</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𝑏</m:t>
                            </m:r>
                          </m:sub>
                        </m:sSub>
                      </m:den>
                    </m:f>
                  </m:oMath>
                </a14:m>
                <a:r>
                  <a:rPr lang="en-US" sz="2000" dirty="0">
                    <a:latin typeface="Arial" charset="0"/>
                    <a:ea typeface="Arial" charset="0"/>
                    <a:cs typeface="Arial" charset="0"/>
                  </a:rPr>
                  <a:t> with </a:t>
                </a: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𝑎</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𝑎</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𝑐</m:t>
                            </m:r>
                          </m:sub>
                        </m:sSub>
                      </m:den>
                    </m:f>
                  </m:oMath>
                </a14:m>
                <a:r>
                  <a:rPr lang="en-US" sz="2000" dirty="0">
                    <a:latin typeface="Arial" charset="0"/>
                    <a:ea typeface="Arial" charset="0"/>
                    <a:cs typeface="Arial" charset="0"/>
                  </a:rPr>
                  <a:t> where n</a:t>
                </a:r>
                <a:r>
                  <a:rPr lang="en-US" sz="2000" baseline="-25000" dirty="0">
                    <a:latin typeface="Arial" charset="0"/>
                    <a:ea typeface="Arial" charset="0"/>
                    <a:cs typeface="Arial" charset="0"/>
                  </a:rPr>
                  <a:t>c</a:t>
                </a:r>
                <a:r>
                  <a:rPr lang="en-US" sz="2000" dirty="0">
                    <a:latin typeface="Arial" charset="0"/>
                    <a:ea typeface="Arial" charset="0"/>
                    <a:cs typeface="Arial" charset="0"/>
                  </a:rPr>
                  <a:t> is the number of classes for Y (for binary classification, n</a:t>
                </a:r>
                <a:r>
                  <a:rPr lang="en-US" sz="2000" baseline="-25000" dirty="0">
                    <a:latin typeface="Arial" charset="0"/>
                    <a:ea typeface="Arial" charset="0"/>
                    <a:cs typeface="Arial" charset="0"/>
                  </a:rPr>
                  <a:t>c</a:t>
                </a:r>
                <a:r>
                  <a:rPr lang="en-US" sz="2000" dirty="0">
                    <a:latin typeface="Arial" charset="0"/>
                    <a:ea typeface="Arial" charset="0"/>
                    <a:cs typeface="Arial" charset="0"/>
                  </a:rPr>
                  <a:t>=2).</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970" y="2278499"/>
                <a:ext cx="7432177" cy="4033391"/>
              </a:xfrm>
              <a:blipFill>
                <a:blip r:embed="rId3"/>
                <a:stretch>
                  <a:fillRect l="-683" t="-12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4271078304"/>
              </p:ext>
            </p:extLst>
          </p:nvPr>
        </p:nvGraphicFramePr>
        <p:xfrm>
          <a:off x="7927721" y="1786844"/>
          <a:ext cx="4089318" cy="4033391"/>
        </p:xfrm>
        <a:graphic>
          <a:graphicData uri="http://schemas.openxmlformats.org/drawingml/2006/table">
            <a:tbl>
              <a:tblPr firstRow="1" bandRow="1">
                <a:tableStyleId>{00A15C55-8517-42AA-B614-E9B94910E393}</a:tableStyleId>
              </a:tblPr>
              <a:tblGrid>
                <a:gridCol w="1047540">
                  <a:extLst>
                    <a:ext uri="{9D8B030D-6E8A-4147-A177-3AD203B41FA5}">
                      <a16:colId xmlns:a16="http://schemas.microsoft.com/office/drawing/2014/main" val="1954103421"/>
                    </a:ext>
                  </a:extLst>
                </a:gridCol>
                <a:gridCol w="1013926">
                  <a:extLst>
                    <a:ext uri="{9D8B030D-6E8A-4147-A177-3AD203B41FA5}">
                      <a16:colId xmlns:a16="http://schemas.microsoft.com/office/drawing/2014/main" val="3394865426"/>
                    </a:ext>
                  </a:extLst>
                </a:gridCol>
                <a:gridCol w="1052433">
                  <a:extLst>
                    <a:ext uri="{9D8B030D-6E8A-4147-A177-3AD203B41FA5}">
                      <a16:colId xmlns:a16="http://schemas.microsoft.com/office/drawing/2014/main" val="2856563850"/>
                    </a:ext>
                  </a:extLst>
                </a:gridCol>
                <a:gridCol w="975419">
                  <a:extLst>
                    <a:ext uri="{9D8B030D-6E8A-4147-A177-3AD203B41FA5}">
                      <a16:colId xmlns:a16="http://schemas.microsoft.com/office/drawing/2014/main" val="889303417"/>
                    </a:ext>
                  </a:extLst>
                </a:gridCol>
              </a:tblGrid>
              <a:tr h="365220">
                <a:tc>
                  <a:txBody>
                    <a:bodyPr/>
                    <a:lstStyle/>
                    <a:p>
                      <a:r>
                        <a:rPr lang="en-US" b="0" dirty="0">
                          <a:solidFill>
                            <a:schemeClr val="tx2"/>
                          </a:solidFill>
                        </a:rPr>
                        <a:t>Refund</a:t>
                      </a:r>
                    </a:p>
                  </a:txBody>
                  <a:tcPr>
                    <a:solidFill>
                      <a:schemeClr val="bg1"/>
                    </a:solidFill>
                  </a:tcPr>
                </a:tc>
                <a:tc>
                  <a:txBody>
                    <a:bodyPr/>
                    <a:lstStyle/>
                    <a:p>
                      <a:r>
                        <a:rPr lang="en-US" b="0" dirty="0">
                          <a:solidFill>
                            <a:schemeClr val="tx2"/>
                          </a:solidFill>
                        </a:rPr>
                        <a:t>Status</a:t>
                      </a:r>
                    </a:p>
                  </a:txBody>
                  <a:tcPr>
                    <a:solidFill>
                      <a:schemeClr val="bg1"/>
                    </a:solidFill>
                  </a:tcPr>
                </a:tc>
                <a:tc>
                  <a:txBody>
                    <a:bodyPr/>
                    <a:lstStyle/>
                    <a:p>
                      <a:r>
                        <a:rPr lang="en-US" b="0" dirty="0">
                          <a:ln>
                            <a:noFill/>
                          </a:ln>
                          <a:solidFill>
                            <a:schemeClr val="tx2"/>
                          </a:solidFill>
                        </a:rPr>
                        <a:t>Income</a:t>
                      </a:r>
                    </a:p>
                  </a:txBody>
                  <a:tcPr>
                    <a:solidFill>
                      <a:schemeClr val="bg1"/>
                    </a:solidFill>
                  </a:tcPr>
                </a:tc>
                <a:tc>
                  <a:txBody>
                    <a:bodyPr/>
                    <a:lstStyle/>
                    <a:p>
                      <a:r>
                        <a:rPr lang="en-US" b="0" dirty="0">
                          <a:solidFill>
                            <a:schemeClr val="tx2"/>
                          </a:solidFill>
                        </a:rPr>
                        <a:t>Evade</a:t>
                      </a:r>
                    </a:p>
                  </a:txBody>
                  <a:tcPr>
                    <a:solidFill>
                      <a:schemeClr val="bg1"/>
                    </a:solidFill>
                  </a:tcPr>
                </a:tc>
                <a:extLst>
                  <a:ext uri="{0D108BD9-81ED-4DB2-BD59-A6C34878D82A}">
                    <a16:rowId xmlns:a16="http://schemas.microsoft.com/office/drawing/2014/main" val="590677084"/>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125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426638867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100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3059572073"/>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70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1798581706"/>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670076681"/>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95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2677911537"/>
                  </a:ext>
                </a:extLst>
              </a:tr>
              <a:tr h="375791">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60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3607185"/>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220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00952255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85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1829760917"/>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75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1909826"/>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90</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8026399" y="5942558"/>
            <a:ext cx="3671198" cy="369332"/>
          </a:xfrm>
          <a:prstGeom prst="rect">
            <a:avLst/>
          </a:prstGeom>
          <a:noFill/>
        </p:spPr>
        <p:txBody>
          <a:bodyPr wrap="none" rtlCol="0">
            <a:spAutoFit/>
          </a:bodyPr>
          <a:lstStyle/>
          <a:p>
            <a:r>
              <a:rPr lang="en-US" dirty="0"/>
              <a:t>Data from Tan, Steinbach, et al</a:t>
            </a:r>
          </a:p>
        </p:txBody>
      </p:sp>
    </p:spTree>
    <p:extLst>
      <p:ext uri="{BB962C8B-B14F-4D97-AF65-F5344CB8AC3E}">
        <p14:creationId xmlns:p14="http://schemas.microsoft.com/office/powerpoint/2010/main" val="2093982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Example: Document classification using Naïve Bayes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495" y="1687725"/>
                <a:ext cx="11195009" cy="4786357"/>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Set of labeled data consisting of documents (</a:t>
                </a:r>
                <a:r>
                  <a:rPr lang="en-US" sz="2000" b="1" dirty="0">
                    <a:latin typeface="Arial" charset="0"/>
                    <a:cs typeface="Arial" charset="0"/>
                  </a:rPr>
                  <a:t>x</a:t>
                </a:r>
                <a:r>
                  <a:rPr lang="en-US" sz="2000" dirty="0">
                    <a:latin typeface="Arial" charset="0"/>
                    <a:cs typeface="Arial" charset="0"/>
                  </a:rPr>
                  <a:t>(k), y(k)), determine what class a new document, d, belongs to.  Represent the documents as vector of words: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𝒙</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=1</m:t>
                    </m:r>
                  </m:oMath>
                </a14:m>
                <a:r>
                  <a:rPr lang="en-US" sz="2000" dirty="0">
                    <a:latin typeface="Arial" charset="0"/>
                    <a:cs typeface="Arial" charset="0"/>
                  </a:rPr>
                  <a:t> if word j is in document, d.</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Possible classifications: spam, source of news story, research paper, fake news.</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Models: </a:t>
                </a:r>
              </a:p>
              <a:p>
                <a:pPr marL="800100" lvl="1" indent="-342900" algn="l">
                  <a:lnSpc>
                    <a:spcPct val="100000"/>
                  </a:lnSpc>
                  <a:spcBef>
                    <a:spcPts val="0"/>
                  </a:spcBef>
                  <a:buFont typeface="Arial" panose="020B0604020202020204" pitchFamily="34" charset="0"/>
                  <a:buChar char="•"/>
                </a:pPr>
                <a:r>
                  <a:rPr lang="en-US" dirty="0">
                    <a:latin typeface="Arial" charset="0"/>
                    <a:cs typeface="Arial" charset="0"/>
                  </a:rPr>
                  <a:t>c classes.  𝜃</a:t>
                </a:r>
                <a:r>
                  <a:rPr lang="en-US" baseline="-25000" dirty="0">
                    <a:latin typeface="Arial" charset="0"/>
                    <a:cs typeface="Arial" charset="0"/>
                  </a:rPr>
                  <a:t>c</a:t>
                </a:r>
                <a:r>
                  <a:rPr lang="en-US" dirty="0">
                    <a:latin typeface="Arial" charset="0"/>
                    <a:cs typeface="Arial" charset="0"/>
                  </a:rPr>
                  <a:t> = {𝜃</a:t>
                </a:r>
                <a:r>
                  <a:rPr lang="en-US" baseline="-25000" dirty="0">
                    <a:latin typeface="Arial" charset="0"/>
                    <a:cs typeface="Arial" charset="0"/>
                  </a:rPr>
                  <a:t>c1</a:t>
                </a:r>
                <a:r>
                  <a:rPr lang="en-US" dirty="0">
                    <a:latin typeface="Arial" charset="0"/>
                    <a:cs typeface="Arial" charset="0"/>
                  </a:rPr>
                  <a:t>, 𝜃</a:t>
                </a:r>
                <a:r>
                  <a:rPr lang="en-US" baseline="-25000" dirty="0">
                    <a:latin typeface="Arial" charset="0"/>
                    <a:cs typeface="Arial" charset="0"/>
                  </a:rPr>
                  <a:t>c2</a:t>
                </a:r>
                <a:r>
                  <a:rPr lang="en-US" dirty="0">
                    <a:latin typeface="Arial" charset="0"/>
                    <a:cs typeface="Arial" charset="0"/>
                  </a:rPr>
                  <a:t>, …, 𝜃</a:t>
                </a:r>
                <a:r>
                  <a:rPr lang="en-US" baseline="-25000" dirty="0">
                    <a:latin typeface="Arial" charset="0"/>
                    <a:cs typeface="Arial" charset="0"/>
                  </a:rPr>
                  <a:t>c|D|</a:t>
                </a:r>
                <a:r>
                  <a:rPr lang="en-US" dirty="0">
                    <a:latin typeface="Arial" charset="0"/>
                    <a:cs typeface="Arial" charset="0"/>
                  </a:rPr>
                  <a:t>}.  𝜃</a:t>
                </a:r>
                <a:r>
                  <a:rPr lang="en-US" baseline="-25000" dirty="0">
                    <a:latin typeface="Arial" charset="0"/>
                    <a:cs typeface="Arial" charset="0"/>
                  </a:rPr>
                  <a:t>cj </a:t>
                </a:r>
                <a:r>
                  <a:rPr lang="en-US" dirty="0">
                    <a:latin typeface="Arial" charset="0"/>
                    <a:cs typeface="Arial" charset="0"/>
                  </a:rPr>
                  <a:t>= P(word j occurs in document from class c).</a:t>
                </a:r>
              </a:p>
              <a:p>
                <a:pPr marL="800100" lvl="1" indent="-342900" algn="l">
                  <a:lnSpc>
                    <a:spcPct val="100000"/>
                  </a:lnSpc>
                  <a:spcBef>
                    <a:spcPts val="0"/>
                  </a:spcBef>
                  <a:buFont typeface="Arial" panose="020B0604020202020204" pitchFamily="34" charset="0"/>
                  <a:buChar char="•"/>
                </a:pPr>
                <a14:m>
                  <m:oMath xmlns:m="http://schemas.openxmlformats.org/officeDocument/2006/math">
                    <m:nary>
                      <m:naryPr>
                        <m:chr m:val="∑"/>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𝑗</m:t>
                        </m:r>
                      </m:sub>
                      <m:sup/>
                      <m:e>
                        <m:sSub>
                          <m:sSubPr>
                            <m:ctrlPr>
                              <a:rPr lang="en-US" i="1" smtClean="0">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𝑐𝑗</m:t>
                            </m:r>
                          </m:sub>
                        </m:sSub>
                      </m:e>
                    </m:nary>
                  </m:oMath>
                </a14:m>
                <a:r>
                  <a:rPr lang="en-US" dirty="0">
                    <a:latin typeface="Arial" charset="0"/>
                    <a:cs typeface="Arial" charset="0"/>
                  </a:rPr>
                  <a:t> = 1, </a:t>
                </a:r>
                <a14:m>
                  <m:oMath xmlns:m="http://schemas.openxmlformats.org/officeDocument/2006/math">
                    <m:r>
                      <a:rPr lang="en-US" b="0" i="1" smtClean="0">
                        <a:latin typeface="Cambria Math" panose="02040503050406030204" pitchFamily="18" charset="0"/>
                        <a:cs typeface="Arial" charset="0"/>
                      </a:rPr>
                      <m:t>𝑃</m:t>
                    </m:r>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𝑑</m:t>
                        </m:r>
                      </m:e>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𝑐</m:t>
                            </m:r>
                          </m:sub>
                        </m:sSub>
                      </m:e>
                    </m:d>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d>
                          <m:dPr>
                            <m:ctrlPr>
                              <a:rPr lang="en-US" b="0" i="1" smtClean="0">
                                <a:latin typeface="Cambria Math" panose="02040503050406030204" pitchFamily="18" charset="0"/>
                                <a:cs typeface="Arial" charset="0"/>
                              </a:rPr>
                            </m:ctrlPr>
                          </m:dPr>
                          <m:e>
                            <m:nary>
                              <m:naryPr>
                                <m:chr m:val="∑"/>
                                <m:supHide m:val="on"/>
                                <m:ctrlPr>
                                  <a:rPr lang="en-US" b="0" i="1" smtClean="0">
                                    <a:latin typeface="Cambria Math" panose="02040503050406030204" pitchFamily="18" charset="0"/>
                                    <a:cs typeface="Arial" charset="0"/>
                                  </a:rPr>
                                </m:ctrlPr>
                              </m:naryPr>
                              <m:sub>
                                <m:r>
                                  <m:rPr>
                                    <m:brk m:alnAt="7"/>
                                  </m:rPr>
                                  <a:rPr lang="en-US" b="0" i="1" smtClean="0">
                                    <a:latin typeface="Cambria Math" panose="02040503050406030204" pitchFamily="18" charset="0"/>
                                    <a:cs typeface="Arial" charset="0"/>
                                  </a:rPr>
                                  <m:t>𝑗</m:t>
                                </m:r>
                              </m:sub>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𝑗</m:t>
                                    </m:r>
                                  </m:sub>
                                </m:sSub>
                              </m:e>
                            </m:nary>
                          </m:e>
                        </m:d>
                        <m:r>
                          <a:rPr lang="en-US" b="0" i="1" smtClean="0">
                            <a:latin typeface="Cambria Math" panose="02040503050406030204" pitchFamily="18" charset="0"/>
                            <a:cs typeface="Arial" charset="0"/>
                          </a:rPr>
                          <m:t>!</m:t>
                        </m:r>
                      </m:num>
                      <m:den>
                        <m:nary>
                          <m:naryPr>
                            <m:chr m:val="∏"/>
                            <m:supHide m:val="on"/>
                            <m:ctrlPr>
                              <a:rPr lang="en-US" b="0" i="1" smtClean="0">
                                <a:latin typeface="Cambria Math" panose="02040503050406030204" pitchFamily="18" charset="0"/>
                                <a:cs typeface="Arial" charset="0"/>
                              </a:rPr>
                            </m:ctrlPr>
                          </m:naryPr>
                          <m:sub>
                            <m:r>
                              <m:rPr>
                                <m:brk m:alnAt="7"/>
                              </m:rPr>
                              <a:rPr lang="en-US" b="0" i="1" smtClean="0">
                                <a:latin typeface="Cambria Math" panose="02040503050406030204" pitchFamily="18" charset="0"/>
                                <a:cs typeface="Arial" charset="0"/>
                              </a:rPr>
                              <m:t>𝑗</m:t>
                            </m:r>
                          </m:sub>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𝑗</m:t>
                                </m:r>
                              </m:sub>
                            </m:sSub>
                            <m:r>
                              <a:rPr lang="en-US" b="0" i="1" smtClean="0">
                                <a:latin typeface="Cambria Math" panose="02040503050406030204" pitchFamily="18" charset="0"/>
                                <a:cs typeface="Arial" charset="0"/>
                              </a:rPr>
                              <m:t>!</m:t>
                            </m:r>
                          </m:e>
                        </m:nary>
                      </m:den>
                    </m:f>
                    <m:r>
                      <a:rPr lang="en-US" b="0" i="1" smtClean="0">
                        <a:latin typeface="Cambria Math" panose="02040503050406030204" pitchFamily="18" charset="0"/>
                        <a:cs typeface="Arial" charset="0"/>
                      </a:rPr>
                      <m:t> </m:t>
                    </m:r>
                    <m:nary>
                      <m:naryPr>
                        <m:chr m:val="∏"/>
                        <m:supHide m:val="on"/>
                        <m:ctrlPr>
                          <a:rPr lang="en-US" b="0" i="1" smtClean="0">
                            <a:latin typeface="Cambria Math" panose="02040503050406030204" pitchFamily="18" charset="0"/>
                            <a:cs typeface="Arial" charset="0"/>
                          </a:rPr>
                        </m:ctrlPr>
                      </m:naryPr>
                      <m:sub>
                        <m:r>
                          <m:rPr>
                            <m:brk m:alnAt="7"/>
                          </m:rPr>
                          <a:rPr lang="en-US" b="0" i="1" smtClean="0">
                            <a:latin typeface="Cambria Math" panose="02040503050406030204" pitchFamily="18" charset="0"/>
                            <a:cs typeface="Arial" charset="0"/>
                          </a:rPr>
                          <m:t>𝑗</m:t>
                        </m:r>
                      </m:sub>
                      <m:sup/>
                      <m:e>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𝑐𝑗</m:t>
                                </m:r>
                              </m:sub>
                            </m:sSub>
                          </m:e>
                          <m:sup>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𝑗</m:t>
                                </m:r>
                              </m:sub>
                            </m:sSub>
                          </m:sup>
                        </m:sSup>
                      </m:e>
                    </m:nary>
                  </m:oMath>
                </a14:m>
                <a:endParaRPr lang="en-US" dirty="0">
                  <a:latin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Compute dictionary D over training set.</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Estimate class priors by counting: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𝑁</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𝑁</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𝐷</m:t>
                        </m:r>
                        <m:r>
                          <a:rPr lang="en-US" sz="2000" b="0" i="1" smtClean="0">
                            <a:latin typeface="Cambria Math" panose="02040503050406030204" pitchFamily="18" charset="0"/>
                            <a:cs typeface="Arial" charset="0"/>
                          </a:rPr>
                          <m:t>|</m:t>
                        </m:r>
                      </m:den>
                    </m:f>
                  </m:oMath>
                </a14:m>
                <a:endParaRPr lang="en-US" sz="2000" dirty="0">
                  <a:latin typeface="Arial" charset="0"/>
                  <a:cs typeface="Arial"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charset="0"/>
                      </a:rPr>
                      <m:t>h</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𝑑</m:t>
                        </m:r>
                      </m:e>
                    </m:d>
                    <m:r>
                      <a:rPr lang="en-US" sz="2000" b="0" i="1" smtClean="0">
                        <a:latin typeface="Cambria Math" panose="02040503050406030204" pitchFamily="18" charset="0"/>
                        <a:cs typeface="Arial" charset="0"/>
                      </a:rPr>
                      <m:t>=</m:t>
                    </m:r>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arg</m:t>
                        </m:r>
                      </m:fName>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𝑚𝑎𝑥</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 (</m:t>
                        </m:r>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𝑃</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𝑐</m:t>
                            </m:r>
                          </m:e>
                        </m:d>
                        <m:r>
                          <a:rPr lang="en-US" sz="2000" b="0" i="1" smtClean="0">
                            <a:latin typeface="Cambria Math" panose="02040503050406030204" pitchFamily="18" charset="0"/>
                            <a:cs typeface="Arial" charset="0"/>
                          </a:rPr>
                          <m:t>+ </m:t>
                        </m:r>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m:t>
                            </m:r>
                          </m:e>
                        </m:nary>
                      </m:e>
                    </m:func>
                  </m:oMath>
                </a14:m>
                <a:r>
                  <a:rPr lang="en-US" sz="2000" dirty="0">
                    <a:latin typeface="Arial" charset="0"/>
                    <a:cs typeface="Arial" charset="0"/>
                  </a:rPr>
                  <a:t>) , where </a:t>
                </a:r>
                <a14:m>
                  <m:oMath xmlns:m="http://schemas.openxmlformats.org/officeDocument/2006/math">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𝑐𝑗</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m:t>
                    </m:r>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m:t>
                    </m:r>
                  </m:oMath>
                </a14:m>
                <a:endParaRPr lang="en-US" sz="2000" dirty="0">
                  <a:latin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Likelihood: </a:t>
                </a:r>
                <a14:m>
                  <m:oMath xmlns:m="http://schemas.openxmlformats.org/officeDocument/2006/math">
                    <m:r>
                      <a:rPr lang="en-US" sz="2000" b="0" i="1" smtClean="0">
                        <a:latin typeface="Cambria Math" panose="02040503050406030204" pitchFamily="18" charset="0"/>
                        <a:cs typeface="Arial" charset="0"/>
                      </a:rPr>
                      <m:t>𝑃</m:t>
                    </m:r>
                    <m:d>
                      <m:dPr>
                        <m:endChr m:val="|"/>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𝑑</m:t>
                        </m:r>
                      </m:e>
                    </m:d>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0"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d>
                          <m:dPr>
                            <m:ctrlPr>
                              <a:rPr lang="en-US" sz="2000" b="0" i="1" smtClean="0">
                                <a:latin typeface="Cambria Math" panose="02040503050406030204" pitchFamily="18" charset="0"/>
                                <a:cs typeface="Arial" charset="0"/>
                              </a:rPr>
                            </m:ctrlPr>
                          </m:dPr>
                          <m:e>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e>
                            </m:nary>
                          </m:e>
                        </m:d>
                        <m:r>
                          <a:rPr lang="en-US" sz="2000" b="0" i="1" smtClean="0">
                            <a:latin typeface="Cambria Math" panose="02040503050406030204" pitchFamily="18" charset="0"/>
                            <a:cs typeface="Arial" charset="0"/>
                          </a:rPr>
                          <m:t>!</m:t>
                        </m:r>
                      </m:num>
                      <m:den>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m:t>
                            </m:r>
                          </m:e>
                        </m:nary>
                      </m:den>
                    </m:f>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m:t>
                            </m:r>
                          </m:e>
                          <m:sup>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sup>
                        </m:sSup>
                      </m:e>
                    </m:nary>
                  </m:oMath>
                </a14:m>
                <a:r>
                  <a:rPr lang="en-US" sz="2000" dirty="0">
                    <a:latin typeface="Arial" charset="0"/>
                    <a:cs typeface="Arial" charset="0"/>
                  </a:rPr>
                  <a:t>, </a:t>
                </a:r>
                <a14:m>
                  <m:oMath xmlns:m="http://schemas.openxmlformats.org/officeDocument/2006/math">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ln</m:t>
                        </m:r>
                      </m:fName>
                      <m:e>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m:t>
                                </m:r>
                              </m:sub>
                            </m:sSub>
                          </m:e>
                          <m:e>
                            <m:r>
                              <a:rPr lang="en-US" sz="2000" b="0" i="1" smtClean="0">
                                <a:latin typeface="Cambria Math" panose="02040503050406030204" pitchFamily="18" charset="0"/>
                                <a:cs typeface="Arial" charset="0"/>
                              </a:rPr>
                              <m:t>𝑑</m:t>
                            </m:r>
                          </m:e>
                        </m:d>
                      </m:e>
                    </m:func>
                    <m:r>
                      <a:rPr lang="en-US" sz="2000" b="0" i="1" smtClean="0">
                        <a:latin typeface="Cambria Math" panose="02040503050406030204" pitchFamily="18" charset="0"/>
                        <a:cs typeface="Arial" charset="0"/>
                      </a:rPr>
                      <m:t>=</m:t>
                    </m:r>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ln</m:t>
                        </m:r>
                      </m:fName>
                      <m:e>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𝑃</m:t>
                                </m:r>
                              </m:e>
                              <m:sub>
                                <m:r>
                                  <a:rPr lang="en-US" sz="2000" b="0" i="1" smtClean="0">
                                    <a:latin typeface="Cambria Math" panose="02040503050406030204" pitchFamily="18" charset="0"/>
                                    <a:cs typeface="Arial" charset="0"/>
                                  </a:rPr>
                                  <m:t>𝑐</m:t>
                                </m:r>
                              </m:sub>
                            </m:sSub>
                          </m:e>
                        </m:d>
                      </m:e>
                    </m:func>
                    <m:r>
                      <a:rPr lang="en-US" sz="2000" b="0" i="1" smtClean="0">
                        <a:latin typeface="Cambria Math" panose="02040503050406030204" pitchFamily="18" charset="0"/>
                        <a:cs typeface="Arial" charset="0"/>
                      </a:rPr>
                      <m:t>+</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𝐷</m:t>
                        </m:r>
                        <m:r>
                          <a:rPr lang="en-US" sz="2000" b="0" i="1" smtClean="0">
                            <a:latin typeface="Cambria Math" panose="02040503050406030204" pitchFamily="18" charset="0"/>
                            <a:cs typeface="Arial" charset="0"/>
                          </a:rPr>
                          <m:t>|</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m:t>
                        </m:r>
                      </m:e>
                    </m:nary>
                  </m:oMath>
                </a14:m>
                <a:r>
                  <a:rPr lang="en-US" sz="2000" dirty="0">
                    <a:latin typeface="Arial" charset="0"/>
                    <a:cs typeface="Arial" charset="0"/>
                  </a:rPr>
                  <a:t>.</a:t>
                </a:r>
              </a:p>
              <a:p>
                <a:pPr marL="342900" indent="-342900" algn="l">
                  <a:buFont typeface="Arial" panose="020B0604020202020204" pitchFamily="34" charset="0"/>
                  <a:buChar char="•"/>
                </a:pPr>
                <a:endParaRPr lang="en-US" sz="2000" dirty="0">
                  <a:latin typeface="Arial" charset="0"/>
                  <a:cs typeface="Arial"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495" y="1687725"/>
                <a:ext cx="11195009" cy="4786357"/>
              </a:xfrm>
              <a:blipFill>
                <a:blip r:embed="rId3"/>
                <a:stretch>
                  <a:fillRect l="-340" t="-529" b="-39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dirty="0"/>
          </a:p>
        </p:txBody>
      </p:sp>
      <p:sp>
        <p:nvSpPr>
          <p:cNvPr id="4" name="TextBox 3">
            <a:extLst>
              <a:ext uri="{FF2B5EF4-FFF2-40B4-BE49-F238E27FC236}">
                <a16:creationId xmlns:a16="http://schemas.microsoft.com/office/drawing/2014/main" id="{75360894-895D-C14B-A9E1-C4E00673176D}"/>
              </a:ext>
            </a:extLst>
          </p:cNvPr>
          <p:cNvSpPr txBox="1"/>
          <p:nvPr/>
        </p:nvSpPr>
        <p:spPr>
          <a:xfrm>
            <a:off x="272669" y="6474082"/>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1761500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kNN</a:t>
            </a:r>
          </a:p>
        </p:txBody>
      </p:sp>
      <p:sp>
        <p:nvSpPr>
          <p:cNvPr id="3" name="Content Placeholder 2"/>
          <p:cNvSpPr>
            <a:spLocks noGrp="1"/>
          </p:cNvSpPr>
          <p:nvPr>
            <p:ph idx="1"/>
          </p:nvPr>
        </p:nvSpPr>
        <p:spPr>
          <a:xfrm>
            <a:off x="426719" y="1993900"/>
            <a:ext cx="11435081" cy="2531208"/>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Find k nearest points to x in training set.</a:t>
            </a:r>
          </a:p>
          <a:p>
            <a:pPr marL="342900" indent="-342900" algn="l">
              <a:buFont typeface="Arial" panose="020B0604020202020204" pitchFamily="34" charset="0"/>
              <a:buChar char="•"/>
            </a:pPr>
            <a:r>
              <a:rPr lang="en-US" dirty="0">
                <a:latin typeface="Arial" charset="0"/>
                <a:cs typeface="Arial" charset="0"/>
              </a:rPr>
              <a:t>Use majority vote.</a:t>
            </a:r>
          </a:p>
          <a:p>
            <a:pPr marL="342900" indent="-342900" algn="l">
              <a:buFont typeface="Arial" panose="020B0604020202020204" pitchFamily="34" charset="0"/>
              <a:buChar char="•"/>
            </a:pPr>
            <a:r>
              <a:rPr lang="en-US" dirty="0">
                <a:latin typeface="Arial" charset="0"/>
                <a:cs typeface="Arial" charset="0"/>
              </a:rPr>
              <a:t>Somewhat computationally expensive during operational phase.</a:t>
            </a: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spTree>
    <p:extLst>
      <p:ext uri="{BB962C8B-B14F-4D97-AF65-F5344CB8AC3E}">
        <p14:creationId xmlns:p14="http://schemas.microsoft.com/office/powerpoint/2010/main" val="1387495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6847"/>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Classification: SVM</a:t>
            </a:r>
          </a:p>
        </p:txBody>
      </p:sp>
      <p:sp>
        <p:nvSpPr>
          <p:cNvPr id="3" name="Content Placeholder 2"/>
          <p:cNvSpPr>
            <a:spLocks noGrp="1"/>
          </p:cNvSpPr>
          <p:nvPr>
            <p:ph idx="1"/>
          </p:nvPr>
        </p:nvSpPr>
        <p:spPr>
          <a:xfrm>
            <a:off x="272969" y="1845713"/>
            <a:ext cx="8929528" cy="4679452"/>
          </a:xfrm>
        </p:spPr>
        <p:txBody>
          <a:bodyPr>
            <a:noAutofit/>
          </a:body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Imagine we have two classes we wish to predict from data.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 the picture on the right, data points are colored to indicate whether they represent a “red” characteristic or a “blue” characteristic.  In this case, the red and blue class is separated by a line (more generally, a hyperplane) and the “learning” problem is to determine the hyperplane, separating the values for which the minimum distance from the points and the hyperplane and which side of the hyperplane determines which characteristics.</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margin is the minimum distance from data points and the separating hyperplane.  The margin could be measured vertically, horizontally or orthogonally to the hyperplane.</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Some background: A hyperspace in R</a:t>
            </a:r>
            <a:r>
              <a:rPr lang="en-US" sz="2000" baseline="30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is the set of points,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satisfying w</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 + w</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 0.  One side of the hyperplane consists of the points,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such that w</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 + w</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&gt; 0 and the other side consists of the points,</a:t>
            </a:r>
            <a:r>
              <a:rPr lang="en-US" sz="2000" b="1" dirty="0">
                <a:latin typeface="Calibri" panose="020F0502020204030204" pitchFamily="34" charset="0"/>
                <a:ea typeface="Arial" charset="0"/>
                <a:cs typeface="Calibri" panose="020F0502020204030204" pitchFamily="34" charset="0"/>
              </a:rPr>
              <a:t> x</a:t>
            </a:r>
            <a:r>
              <a:rPr lang="en-US" sz="2000" dirty="0">
                <a:latin typeface="Calibri" panose="020F0502020204030204" pitchFamily="34" charset="0"/>
                <a:ea typeface="Arial" charset="0"/>
                <a:cs typeface="Calibri" panose="020F0502020204030204" pitchFamily="34" charset="0"/>
              </a:rPr>
              <a:t>, such that w</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 + w</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&lt; 0.</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cxnSp>
        <p:nvCxnSpPr>
          <p:cNvPr id="6" name="Straight Connector 5">
            <a:extLst>
              <a:ext uri="{FF2B5EF4-FFF2-40B4-BE49-F238E27FC236}">
                <a16:creationId xmlns:a16="http://schemas.microsoft.com/office/drawing/2014/main" id="{7180DB58-C904-D44E-94AA-82071274F0B1}"/>
              </a:ext>
            </a:extLst>
          </p:cNvPr>
          <p:cNvCxnSpPr>
            <a:cxnSpLocks/>
          </p:cNvCxnSpPr>
          <p:nvPr/>
        </p:nvCxnSpPr>
        <p:spPr>
          <a:xfrm>
            <a:off x="9396005" y="2579645"/>
            <a:ext cx="0" cy="2143897"/>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DFDFE6F-0C5A-8E44-BE62-156696AC6040}"/>
              </a:ext>
            </a:extLst>
          </p:cNvPr>
          <p:cNvCxnSpPr>
            <a:cxnSpLocks/>
          </p:cNvCxnSpPr>
          <p:nvPr/>
        </p:nvCxnSpPr>
        <p:spPr>
          <a:xfrm flipH="1">
            <a:off x="9396005" y="4723542"/>
            <a:ext cx="2545295"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CB84F0-216D-7D46-BCE5-024690030ED9}"/>
              </a:ext>
            </a:extLst>
          </p:cNvPr>
          <p:cNvCxnSpPr>
            <a:cxnSpLocks/>
          </p:cNvCxnSpPr>
          <p:nvPr/>
        </p:nvCxnSpPr>
        <p:spPr>
          <a:xfrm>
            <a:off x="9691243" y="2276887"/>
            <a:ext cx="1887201" cy="2143897"/>
          </a:xfrm>
          <a:prstGeom prst="line">
            <a:avLst/>
          </a:prstGeom>
          <a:ln w="15875">
            <a:solidFill>
              <a:srgbClr val="12CC4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A65FD81-8CBF-A44E-AB7B-31CF77F43847}"/>
              </a:ext>
            </a:extLst>
          </p:cNvPr>
          <p:cNvSpPr/>
          <p:nvPr/>
        </p:nvSpPr>
        <p:spPr>
          <a:xfrm>
            <a:off x="9795164" y="2776813"/>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B6D6FFC-BA13-F543-9868-18FF42B5EEEA}"/>
              </a:ext>
            </a:extLst>
          </p:cNvPr>
          <p:cNvSpPr/>
          <p:nvPr/>
        </p:nvSpPr>
        <p:spPr>
          <a:xfrm>
            <a:off x="10308444" y="2434616"/>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58624A30-514B-9847-BD71-9A5B076FB7B7}"/>
              </a:ext>
            </a:extLst>
          </p:cNvPr>
          <p:cNvSpPr/>
          <p:nvPr/>
        </p:nvSpPr>
        <p:spPr>
          <a:xfrm>
            <a:off x="9818415" y="3602562"/>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E0A200C-A876-784E-86F6-63ABD64ADEDB}"/>
              </a:ext>
            </a:extLst>
          </p:cNvPr>
          <p:cNvSpPr/>
          <p:nvPr/>
        </p:nvSpPr>
        <p:spPr>
          <a:xfrm>
            <a:off x="10235873" y="3660370"/>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E0950E1-EB87-7443-A1F7-AD02780111E2}"/>
              </a:ext>
            </a:extLst>
          </p:cNvPr>
          <p:cNvSpPr/>
          <p:nvPr/>
        </p:nvSpPr>
        <p:spPr>
          <a:xfrm>
            <a:off x="9546100" y="3301583"/>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1F7119D-7A14-024F-8A32-7D14744AB1DA}"/>
              </a:ext>
            </a:extLst>
          </p:cNvPr>
          <p:cNvSpPr/>
          <p:nvPr/>
        </p:nvSpPr>
        <p:spPr>
          <a:xfrm>
            <a:off x="9960910" y="4102805"/>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F01AA76-4493-7A41-9A47-C1C7E54558CA}"/>
              </a:ext>
            </a:extLst>
          </p:cNvPr>
          <p:cNvSpPr/>
          <p:nvPr/>
        </p:nvSpPr>
        <p:spPr>
          <a:xfrm>
            <a:off x="10697105" y="3967212"/>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5BD39D9B-4B3B-DF40-9D67-830252212A30}"/>
              </a:ext>
            </a:extLst>
          </p:cNvPr>
          <p:cNvSpPr/>
          <p:nvPr/>
        </p:nvSpPr>
        <p:spPr>
          <a:xfrm>
            <a:off x="10462155" y="4308004"/>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15E8DCB-9755-AC46-AC19-7D8C928FE2E5}"/>
              </a:ext>
            </a:extLst>
          </p:cNvPr>
          <p:cNvSpPr/>
          <p:nvPr/>
        </p:nvSpPr>
        <p:spPr>
          <a:xfrm>
            <a:off x="9574470" y="3954754"/>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5450DBAF-8A98-2048-A4D4-022A9C96F29E}"/>
              </a:ext>
            </a:extLst>
          </p:cNvPr>
          <p:cNvSpPr/>
          <p:nvPr/>
        </p:nvSpPr>
        <p:spPr>
          <a:xfrm>
            <a:off x="9916708" y="3243775"/>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C6CEDD7E-B49D-9A4E-BD6B-38890348A1FA}"/>
              </a:ext>
            </a:extLst>
          </p:cNvPr>
          <p:cNvSpPr/>
          <p:nvPr/>
        </p:nvSpPr>
        <p:spPr>
          <a:xfrm>
            <a:off x="11433301" y="2191726"/>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D10734BD-FC84-D148-8E08-3332FEF85027}"/>
              </a:ext>
            </a:extLst>
          </p:cNvPr>
          <p:cNvSpPr/>
          <p:nvPr/>
        </p:nvSpPr>
        <p:spPr>
          <a:xfrm>
            <a:off x="10962838" y="2673619"/>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BB23346E-6D36-E246-A4CF-C9503C9C949E}"/>
              </a:ext>
            </a:extLst>
          </p:cNvPr>
          <p:cNvSpPr/>
          <p:nvPr/>
        </p:nvSpPr>
        <p:spPr>
          <a:xfrm>
            <a:off x="10768356" y="3086445"/>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B1A26B6B-6925-4D47-99E9-A75AB0DC7887}"/>
              </a:ext>
            </a:extLst>
          </p:cNvPr>
          <p:cNvSpPr/>
          <p:nvPr/>
        </p:nvSpPr>
        <p:spPr>
          <a:xfrm>
            <a:off x="11470906" y="2661198"/>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BAAB31CE-601C-374D-85FD-DE0FA0382588}"/>
              </a:ext>
            </a:extLst>
          </p:cNvPr>
          <p:cNvSpPr/>
          <p:nvPr/>
        </p:nvSpPr>
        <p:spPr>
          <a:xfrm>
            <a:off x="11104082" y="3348835"/>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34EA52C-1670-6E45-A945-8E0F21713B29}"/>
              </a:ext>
            </a:extLst>
          </p:cNvPr>
          <p:cNvSpPr/>
          <p:nvPr/>
        </p:nvSpPr>
        <p:spPr>
          <a:xfrm>
            <a:off x="11477504" y="3045509"/>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30DBAE0-F22B-C443-AFAE-F3E595D9350B}"/>
              </a:ext>
            </a:extLst>
          </p:cNvPr>
          <p:cNvSpPr/>
          <p:nvPr/>
        </p:nvSpPr>
        <p:spPr>
          <a:xfrm>
            <a:off x="11616049" y="3406074"/>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07349438-8A12-F84A-B65F-1976610E51EF}"/>
              </a:ext>
            </a:extLst>
          </p:cNvPr>
          <p:cNvSpPr/>
          <p:nvPr/>
        </p:nvSpPr>
        <p:spPr>
          <a:xfrm>
            <a:off x="11477503" y="3848192"/>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2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71135"/>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6061" y="2043468"/>
                <a:ext cx="10915661" cy="3530520"/>
              </a:xfrm>
            </p:spPr>
            <p:txBody>
              <a:bodyPr>
                <a:noAutofit/>
              </a:bodyPr>
              <a:lstStyle/>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Again, we have m training points (</a:t>
                </a:r>
                <a:r>
                  <a:rPr lang="en-US" sz="2000" b="1" dirty="0">
                    <a:latin typeface="Arial" charset="0"/>
                    <a:ea typeface="Arial" charset="0"/>
                    <a:cs typeface="Arial" charset="0"/>
                  </a:rPr>
                  <a:t>x</a:t>
                </a:r>
                <a:r>
                  <a:rPr lang="en-US" sz="2000" dirty="0">
                    <a:latin typeface="Arial" charset="0"/>
                    <a:ea typeface="Arial" charset="0"/>
                    <a:cs typeface="Arial" charset="0"/>
                  </a:rPr>
                  <a:t>(k), y(k)), y(k)= ±1.</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h</a:t>
                </a:r>
                <a:r>
                  <a:rPr lang="en-US" sz="2000" baseline="-25000" dirty="0">
                    <a:latin typeface="Arial" charset="0"/>
                    <a:ea typeface="Arial" charset="0"/>
                    <a:cs typeface="Arial" charset="0"/>
                  </a:rPr>
                  <a:t>w,b</a:t>
                </a:r>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 = g(w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 is the classifier where g(z) = 1 if 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+b&gt;0 and g(z) = -1 if 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+b&lt;0 (so the “bins” are 1, -1, rather than 1, 0) </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Put 𝛾(k) = y(k)(w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 + b) and 𝛾 = min</a:t>
                </a:r>
                <a:r>
                  <a:rPr lang="en-US" sz="2000" baseline="-25000" dirty="0">
                    <a:latin typeface="Arial" charset="0"/>
                    <a:ea typeface="Arial" charset="0"/>
                    <a:cs typeface="Arial" charset="0"/>
                  </a:rPr>
                  <a:t>k</a:t>
                </a:r>
                <a:r>
                  <a:rPr lang="en-US" sz="2000" dirty="0">
                    <a:latin typeface="Arial" charset="0"/>
                    <a:ea typeface="Arial" charset="0"/>
                    <a:cs typeface="Arial" charset="0"/>
                  </a:rPr>
                  <a:t> 𝛾(k), k = 1,2,…,m, we want to find w to maximize 𝛾.</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Problem1: Find max</a:t>
                </a:r>
                <a:r>
                  <a:rPr lang="en-US" sz="2000" baseline="-25000" dirty="0">
                    <a:latin typeface="Arial" charset="0"/>
                    <a:ea typeface="Arial" charset="0"/>
                    <a:cs typeface="Arial" charset="0"/>
                  </a:rPr>
                  <a:t>𝛾,w,b  </a:t>
                </a:r>
                <a:r>
                  <a:rPr lang="en-US" sz="2000" dirty="0">
                    <a:latin typeface="Arial" charset="0"/>
                    <a:ea typeface="Arial" charset="0"/>
                    <a:cs typeface="Arial" charset="0"/>
                  </a:rPr>
                  <a:t>𝛾 such that y(k)(w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(k)+b) ≥ 𝛾</a:t>
                </a:r>
              </a:p>
              <a:p>
                <a:pPr marL="800100" lvl="1" indent="-342900" algn="l">
                  <a:lnSpc>
                    <a:spcPct val="100000"/>
                  </a:lnSpc>
                  <a:spcBef>
                    <a:spcPts val="200"/>
                  </a:spcBef>
                  <a:buFont typeface="Arial" panose="020B0604020202020204" pitchFamily="34" charset="0"/>
                  <a:buChar char="•"/>
                </a:pPr>
                <a:r>
                  <a:rPr lang="en-US" sz="1800" dirty="0">
                    <a:latin typeface="Arial" charset="0"/>
                    <a:ea typeface="Arial" charset="0"/>
                    <a:cs typeface="Arial" charset="0"/>
                  </a:rPr>
                  <a:t>This is the optimum margin classifier problem.  We could form the Lagrangian and solve this but there is an efficient convex optimization algorithm we could use with a little more work.</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Problem 2: Find max</a:t>
                </a:r>
                <a:r>
                  <a:rPr lang="en-US" sz="2000" baseline="-25000" dirty="0">
                    <a:latin typeface="Arial" charset="0"/>
                    <a:ea typeface="Arial" charset="0"/>
                    <a:cs typeface="Arial" charset="0"/>
                  </a:rPr>
                  <a:t>𝛾’,w,b </a:t>
                </a:r>
                <a:r>
                  <a:rPr lang="en-US" sz="2000" dirty="0">
                    <a:latin typeface="Arial" charset="0"/>
                    <a:ea typeface="Arial" charset="0"/>
                    <a:cs typeface="Arial" charset="0"/>
                  </a:rPr>
                  <a:t>𝛾’/||w||, such that y(i)(w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(i)+b) ≥ 𝛾’,  𝛾 = 𝛾’/||w||.</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Problem 3: Put 𝛾 =1 find min</a:t>
                </a:r>
                <a:r>
                  <a:rPr lang="en-US" sz="2000" baseline="-25000" dirty="0">
                    <a:latin typeface="Arial" charset="0"/>
                    <a:ea typeface="Arial" charset="0"/>
                    <a:cs typeface="Arial" charset="0"/>
                  </a:rPr>
                  <a:t>w,b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||w||</a:t>
                </a:r>
                <a:r>
                  <a:rPr lang="en-US" sz="2000" baseline="30000" dirty="0">
                    <a:latin typeface="Arial" charset="0"/>
                    <a:ea typeface="Arial" charset="0"/>
                    <a:cs typeface="Arial" charset="0"/>
                  </a:rPr>
                  <a:t>2</a:t>
                </a:r>
                <a:r>
                  <a:rPr lang="en-US" sz="2000" dirty="0">
                    <a:latin typeface="Arial" charset="0"/>
                    <a:ea typeface="Arial" charset="0"/>
                    <a:cs typeface="Arial" charset="0"/>
                  </a:rPr>
                  <a:t>,</a:t>
                </a:r>
                <a:r>
                  <a:rPr lang="en-US" sz="2000" baseline="30000" dirty="0">
                    <a:latin typeface="Arial" charset="0"/>
                    <a:ea typeface="Arial" charset="0"/>
                    <a:cs typeface="Arial" charset="0"/>
                  </a:rPr>
                  <a:t>  </a:t>
                </a:r>
                <a:r>
                  <a:rPr lang="en-US" sz="2000" dirty="0">
                    <a:latin typeface="Arial" charset="0"/>
                    <a:ea typeface="Arial" charset="0"/>
                    <a:cs typeface="Arial" charset="0"/>
                  </a:rPr>
                  <a:t>such that y(i)(w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(i)+b) ≥ 1.</a:t>
                </a:r>
              </a:p>
              <a:p>
                <a:pPr marL="342900" indent="-342900" algn="l">
                  <a:buFont typeface="Arial" panose="020B0604020202020204" pitchFamily="34" charset="0"/>
                  <a:buChar char="•"/>
                </a:pPr>
                <a:endParaRPr lang="en-US" sz="20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6061" y="2043468"/>
                <a:ext cx="10915661" cy="3530520"/>
              </a:xfrm>
              <a:blipFill>
                <a:blip r:embed="rId3"/>
                <a:stretch>
                  <a:fillRect l="-348" t="-717" r="-8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dirty="0"/>
          </a:p>
        </p:txBody>
      </p:sp>
    </p:spTree>
    <p:extLst>
      <p:ext uri="{BB962C8B-B14F-4D97-AF65-F5344CB8AC3E}">
        <p14:creationId xmlns:p14="http://schemas.microsoft.com/office/powerpoint/2010/main" val="405715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331893" cy="868362"/>
          </a:xfrm>
        </p:spPr>
        <p:txBody>
          <a:bodyPr anchor="ctr">
            <a:noAutofit/>
          </a:bodyPr>
          <a:lstStyle/>
          <a:p>
            <a:pPr algn="ctr"/>
            <a:r>
              <a:rPr lang="en-US" sz="4400" dirty="0">
                <a:latin typeface="Arial" charset="0"/>
                <a:ea typeface="Arial" charset="0"/>
                <a:cs typeface="Arial" charset="0"/>
              </a:rPr>
              <a:t>Expectation and variance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1465" y="2113649"/>
                <a:ext cx="11582400" cy="435859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Suppose P is a probability distribution over S, where each outcome is a single real number, we define the expectation, E(X) of a random variable X, representing the outcome of an experiment as E(X)=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𝑥</m:t>
                        </m:r>
                        <m:r>
                          <a:rPr lang="en-US" sz="2000" b="0" i="1" baseline="-25000"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𝑃</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𝑋</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e>
                    </m:nary>
                  </m:oMath>
                </a14:m>
                <a:r>
                  <a:rPr lang="en-US" sz="2000" dirty="0">
                    <a:latin typeface="Arial" charset="0"/>
                    <a:ea typeface="Arial" charset="0"/>
                    <a:cs typeface="Arial" charset="0"/>
                  </a:rPr>
                  <a:t>. We use the symbol 𝜇</a:t>
                </a:r>
                <a:r>
                  <a:rPr lang="en-US" sz="2000" baseline="-25000" dirty="0">
                    <a:latin typeface="Arial" charset="0"/>
                    <a:ea typeface="Arial" charset="0"/>
                    <a:cs typeface="Arial" charset="0"/>
                  </a:rPr>
                  <a:t>X</a:t>
                </a:r>
                <a:r>
                  <a:rPr lang="en-US" sz="2000" dirty="0">
                    <a:latin typeface="Arial" charset="0"/>
                    <a:ea typeface="Arial" charset="0"/>
                    <a:cs typeface="Arial" charset="0"/>
                  </a:rPr>
                  <a:t> = E(X) and call this the mean of the distribution.</a:t>
                </a:r>
              </a:p>
              <a:p>
                <a:pPr marL="342900" indent="-342900" algn="l">
                  <a:buFont typeface="Arial" panose="020B0604020202020204" pitchFamily="34" charset="0"/>
                  <a:buChar char="•"/>
                </a:pPr>
                <a:r>
                  <a:rPr lang="en-US" sz="2000" dirty="0">
                    <a:latin typeface="Arial" charset="0"/>
                    <a:ea typeface="Arial" charset="0"/>
                    <a:cs typeface="Arial" charset="0"/>
                  </a:rPr>
                  <a:t>Suppose P is a probability distribution over S, where each outcome is a single real number, we define the </a:t>
                </a:r>
                <a:r>
                  <a:rPr lang="en-US" sz="2000" i="1" dirty="0">
                    <a:latin typeface="Arial" charset="0"/>
                    <a:ea typeface="Arial" charset="0"/>
                    <a:cs typeface="Arial" charset="0"/>
                  </a:rPr>
                  <a:t>variance</a:t>
                </a:r>
                <a:r>
                  <a:rPr lang="en-US" sz="2000" dirty="0">
                    <a:latin typeface="Arial" charset="0"/>
                    <a:ea typeface="Arial" charset="0"/>
                    <a:cs typeface="Arial" charset="0"/>
                  </a:rPr>
                  <a:t>, Var(X), of a random variable X, representing the outcome of an experiment as 𝜎</a:t>
                </a:r>
                <a:r>
                  <a:rPr lang="en-US" sz="2000" baseline="30000" dirty="0">
                    <a:latin typeface="Arial" charset="0"/>
                    <a:ea typeface="Arial" charset="0"/>
                    <a:cs typeface="Arial" charset="0"/>
                  </a:rPr>
                  <a:t>2</a:t>
                </a:r>
                <a:r>
                  <a:rPr lang="en-US" sz="2000" dirty="0">
                    <a:latin typeface="Arial" charset="0"/>
                    <a:ea typeface="Arial" charset="0"/>
                    <a:cs typeface="Arial" charset="0"/>
                  </a:rPr>
                  <a:t> = Var(X)=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baseline="-25000"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𝐸</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𝑋</m:t>
                                </m:r>
                              </m:e>
                            </m:d>
                          </m:e>
                        </m:d>
                        <m:r>
                          <a:rPr lang="en-US" sz="2000" b="0" i="1" baseline="30000" smtClean="0">
                            <a:latin typeface="Cambria Math" panose="02040503050406030204" pitchFamily="18" charset="0"/>
                            <a:cs typeface="Arial" charset="0"/>
                          </a:rPr>
                          <m:t>2</m:t>
                        </m:r>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i="1" baseline="-25000">
                            <a:latin typeface="Cambria Math" panose="02040503050406030204" pitchFamily="18" charset="0"/>
                            <a:cs typeface="Arial" charset="0"/>
                          </a:rPr>
                          <m:t>𝑘</m:t>
                        </m:r>
                        <m:r>
                          <a:rPr lang="en-US" sz="2000" i="1">
                            <a:latin typeface="Cambria Math" panose="02040503050406030204" pitchFamily="18" charset="0"/>
                            <a:cs typeface="Arial" charset="0"/>
                          </a:rPr>
                          <m:t>)</m:t>
                        </m:r>
                      </m:e>
                    </m:nary>
                  </m:oMath>
                </a14:m>
                <a:r>
                  <a:rPr lang="en-US" sz="2000" dirty="0">
                    <a:latin typeface="Arial" charset="0"/>
                    <a:ea typeface="Arial" charset="0"/>
                    <a:cs typeface="Arial" charset="0"/>
                  </a:rPr>
                  <a:t>. 𝜎 is called the “standard deviation.”</a:t>
                </a:r>
              </a:p>
              <a:p>
                <a:pPr marL="342900" indent="-342900" algn="l">
                  <a:buFont typeface="Arial" panose="020B0604020202020204" pitchFamily="34" charset="0"/>
                  <a:buChar char="•"/>
                </a:pPr>
                <a:r>
                  <a:rPr lang="en-US" sz="2000" dirty="0">
                    <a:latin typeface="Arial" charset="0"/>
                    <a:ea typeface="Arial" charset="0"/>
                    <a:cs typeface="Arial" charset="0"/>
                  </a:rPr>
                  <a:t>Odds:  If A is a subset of S, we say the odds of A is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𝑃</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𝐴</m:t>
                        </m:r>
                        <m:r>
                          <a:rPr lang="en-US" sz="2000" b="0" i="1" smtClean="0">
                            <a:latin typeface="Cambria Math" panose="02040503050406030204" pitchFamily="18" charset="0"/>
                            <a:cs typeface="Arial" charset="0"/>
                          </a:rPr>
                          <m:t>)</m:t>
                        </m:r>
                      </m:num>
                      <m:den>
                        <m:r>
                          <a:rPr lang="en-US" sz="2000" b="0" i="1" smtClean="0">
                            <a:latin typeface="Cambria Math" panose="02040503050406030204" pitchFamily="18" charset="0"/>
                            <a:cs typeface="Arial" charset="0"/>
                          </a:rPr>
                          <m:t>𝑃</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den>
                    </m:f>
                  </m:oMath>
                </a14:m>
                <a:r>
                  <a:rPr lang="en-US" sz="2000" dirty="0">
                    <a:latin typeface="Arial" charset="0"/>
                    <a:ea typeface="Arial" charset="0"/>
                    <a:cs typeface="Arial" charset="0"/>
                  </a:rPr>
                  <a:t>.  For example, if the probability of an event is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3</m:t>
                        </m:r>
                      </m:den>
                    </m:f>
                    <m:r>
                      <a:rPr lang="en-US" sz="2000" b="0" i="1" smtClean="0">
                        <a:latin typeface="Cambria Math" panose="02040503050406030204" pitchFamily="18" charset="0"/>
                        <a:cs typeface="Arial" charset="0"/>
                      </a:rPr>
                      <m:t> </m:t>
                    </m:r>
                  </m:oMath>
                </a14:m>
                <a:r>
                  <a:rPr lang="en-US" sz="2000" dirty="0">
                    <a:latin typeface="Arial" charset="0"/>
                    <a:ea typeface="Arial" charset="0"/>
                    <a:cs typeface="Arial" charset="0"/>
                  </a:rPr>
                  <a:t>the odds of the event happening is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Personally, I find this confusing and redundant, so I’ll try to avoid it.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1465" y="2113649"/>
                <a:ext cx="11582400" cy="4358593"/>
              </a:xfrm>
              <a:blipFill>
                <a:blip r:embed="rId3"/>
                <a:stretch>
                  <a:fillRect l="-438" t="-1453" r="-7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a:t>
            </a:fld>
            <a:endParaRPr lang="en-US" dirty="0"/>
          </a:p>
        </p:txBody>
      </p:sp>
    </p:spTree>
    <p:extLst>
      <p:ext uri="{BB962C8B-B14F-4D97-AF65-F5344CB8AC3E}">
        <p14:creationId xmlns:p14="http://schemas.microsoft.com/office/powerpoint/2010/main" val="3817315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71135"/>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Optimization problem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33984" y="1621536"/>
                <a:ext cx="10863072" cy="4437888"/>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Problem 1 is the problem we want to solve but it has a non-convex constraint.  It can be transformed to problem 2 but it has  𝛾’/||w||, which is better but not ideal.  By scaling, so that 𝛾’/||w|| =1/||w||, we get problem 2.</a:t>
                </a:r>
              </a:p>
              <a:p>
                <a:pPr marL="342900" indent="-342900" algn="l">
                  <a:buFont typeface="Arial" panose="020B0604020202020204" pitchFamily="34" charset="0"/>
                  <a:buChar char="•"/>
                </a:pPr>
                <a:r>
                  <a:rPr lang="en-US" dirty="0">
                    <a:latin typeface="Arial" charset="0"/>
                    <a:ea typeface="Arial" charset="0"/>
                    <a:cs typeface="Arial" charset="0"/>
                  </a:rPr>
                  <a:t>Problem 1 and problem 2 can be solved with Lagrange multipliers by putting L(w, 𝛽) = </a:t>
                </a:r>
                <a14:m>
                  <m:oMath xmlns:m="http://schemas.openxmlformats.org/officeDocument/2006/math">
                    <m:r>
                      <a:rPr lang="en-US" b="0" i="1" smtClean="0">
                        <a:latin typeface="Cambria Math" panose="02040503050406030204" pitchFamily="18" charset="0"/>
                        <a:ea typeface="Arial" charset="0"/>
                        <a:cs typeface="Arial" charset="0"/>
                      </a:rPr>
                      <m:t>𝑓</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𝑤</m:t>
                        </m:r>
                      </m:e>
                    </m:d>
                    <m:r>
                      <a:rPr lang="en-US" b="0" i="1" smtClean="0">
                        <a:latin typeface="Cambria Math" panose="02040503050406030204" pitchFamily="18" charset="0"/>
                        <a:ea typeface="Arial" charset="0"/>
                        <a:cs typeface="Arial" charset="0"/>
                      </a:rPr>
                      <m:t>+ </m:t>
                    </m:r>
                    <m:nary>
                      <m:naryPr>
                        <m:chr m:val="∑"/>
                        <m:ctrlPr>
                          <a:rPr lang="en-US" b="0"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𝑗</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𝑚</m:t>
                        </m:r>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cs typeface="Arial" charset="0"/>
                              </a:rPr>
                              <m:t>𝑗</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h</m:t>
                            </m:r>
                          </m:e>
                          <m:sub>
                            <m:r>
                              <a:rPr lang="en-US" b="0" i="1" smtClean="0">
                                <a:latin typeface="Cambria Math" panose="02040503050406030204" pitchFamily="18" charset="0"/>
                                <a:cs typeface="Arial" charset="0"/>
                              </a:rPr>
                              <m:t>𝑗</m:t>
                            </m:r>
                          </m:sub>
                        </m:sSub>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𝑤</m:t>
                            </m:r>
                          </m:e>
                        </m:d>
                        <m:r>
                          <a:rPr lang="en-US" b="0" i="1" smtClean="0">
                            <a:latin typeface="Cambria Math" panose="02040503050406030204" pitchFamily="18" charset="0"/>
                            <a:cs typeface="Arial" charset="0"/>
                          </a:rPr>
                          <m:t>.</m:t>
                        </m:r>
                      </m:e>
                    </m:nary>
                  </m:oMath>
                </a14:m>
                <a:r>
                  <a:rPr lang="en-US" dirty="0">
                    <a:latin typeface="Arial" charset="0"/>
                    <a:ea typeface="Arial" charset="0"/>
                    <a:cs typeface="Arial" charset="0"/>
                  </a:rPr>
                  <a:t>  However, we can can transform problem 2 to problem 3.   Problem 3 can be solved with an efficient linear programming technique.</a:t>
                </a:r>
              </a:p>
              <a:p>
                <a:pPr marL="342900" indent="-342900" algn="l">
                  <a:buFont typeface="Arial" panose="020B0604020202020204" pitchFamily="34" charset="0"/>
                  <a:buChar char="•"/>
                </a:pPr>
                <a:r>
                  <a:rPr lang="en-US" dirty="0">
                    <a:latin typeface="Arial" charset="0"/>
                    <a:ea typeface="Arial" charset="0"/>
                    <a:cs typeface="Arial" charset="0"/>
                  </a:rPr>
                  <a:t>This final transformation uses a dual problems to enable the use of the Karush-Kuhn-Tucker formulation and a very efficient algorithm due to John Platt to finally solve the optimal margin classifier problem.</a:t>
                </a:r>
              </a:p>
              <a:p>
                <a:pPr marL="342900"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33984" y="1621536"/>
                <a:ext cx="10863072" cy="4437888"/>
              </a:xfrm>
              <a:blipFill>
                <a:blip r:embed="rId3"/>
                <a:stretch>
                  <a:fillRect l="-700" t="-1994" r="-11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dirty="0"/>
          </a:p>
        </p:txBody>
      </p:sp>
    </p:spTree>
    <p:extLst>
      <p:ext uri="{BB962C8B-B14F-4D97-AF65-F5344CB8AC3E}">
        <p14:creationId xmlns:p14="http://schemas.microsoft.com/office/powerpoint/2010/main" val="1626044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6847"/>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Lagrange Duality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69118" y="1681161"/>
                <a:ext cx="11053763" cy="4857752"/>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Primal optimality problem,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𝑖</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𝑘</m:t>
                        </m:r>
                      </m:sup>
                      <m:e>
                        <m:r>
                          <a:rPr lang="en-US" i="1" smtClean="0">
                            <a:latin typeface="Cambria Math" panose="02040503050406030204" pitchFamily="18" charset="0"/>
                            <a:ea typeface="Cambria Math" panose="02040503050406030204" pitchFamily="18" charset="0"/>
                            <a:cs typeface="Arial" charset="0"/>
                          </a:rPr>
                          <m:t>𝛼</m:t>
                        </m:r>
                        <m:r>
                          <a:rPr lang="en-US" b="0" i="1" baseline="-25000"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𝑔</m:t>
                        </m:r>
                        <m:r>
                          <a:rPr lang="en-US" b="0" i="1" baseline="-25000"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𝑤</m:t>
                        </m:r>
                        <m:r>
                          <a:rPr lang="en-US" b="0" i="1" smtClean="0">
                            <a:latin typeface="Cambria Math" panose="02040503050406030204" pitchFamily="18" charset="0"/>
                            <a:ea typeface="Cambria Math" panose="02040503050406030204" pitchFamily="18" charset="0"/>
                            <a:cs typeface="Arial" charset="0"/>
                          </a:rPr>
                          <m:t>)</m:t>
                        </m:r>
                      </m:e>
                    </m:nary>
                  </m:oMath>
                </a14:m>
                <a:r>
                  <a:rPr lang="en-US"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𝑖</m:t>
                        </m:r>
                        <m:r>
                          <a:rPr lang="en-US" i="1">
                            <a:latin typeface="Cambria Math" panose="02040503050406030204" pitchFamily="18" charset="0"/>
                            <a:cs typeface="Arial" charset="0"/>
                          </a:rPr>
                          <m:t>=1</m:t>
                        </m:r>
                      </m:sub>
                      <m:sup>
                        <m:r>
                          <a:rPr lang="en-US" b="0" i="1" smtClean="0">
                            <a:latin typeface="Cambria Math" panose="02040503050406030204" pitchFamily="18" charset="0"/>
                            <a:cs typeface="Arial" charset="0"/>
                          </a:rPr>
                          <m:t>𝑙</m:t>
                        </m:r>
                      </m:sup>
                      <m:e>
                        <m:r>
                          <a:rPr lang="en-US" i="1" smtClean="0">
                            <a:latin typeface="Cambria Math" panose="02040503050406030204" pitchFamily="18" charset="0"/>
                            <a:ea typeface="Cambria Math" panose="02040503050406030204" pitchFamily="18" charset="0"/>
                            <a:cs typeface="Arial" charset="0"/>
                          </a:rPr>
                          <m:t>𝛽</m:t>
                        </m:r>
                        <m:r>
                          <a:rPr lang="en-US" i="1" baseline="-2500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h</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𝑤</m:t>
                        </m:r>
                        <m:r>
                          <a:rPr lang="en-US" i="1">
                            <a:latin typeface="Cambria Math" panose="02040503050406030204" pitchFamily="18" charset="0"/>
                            <a:ea typeface="Cambria Math" panose="02040503050406030204" pitchFamily="18" charset="0"/>
                            <a:cs typeface="Arial" charset="0"/>
                          </a:rPr>
                          <m:t>)</m:t>
                        </m:r>
                      </m:e>
                    </m:nary>
                  </m:oMath>
                </a14:m>
                <a:endParaRPr lang="en-US" dirty="0">
                  <a:latin typeface="Calibri" panose="020F0502020204030204" pitchFamily="34" charset="0"/>
                  <a:ea typeface="Arial" charset="0"/>
                  <a:cs typeface="Calibri" panose="020F0502020204030204" pitchFamily="34" charset="0"/>
                </a:endParaRP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𝝝</a:t>
                </a:r>
                <a:r>
                  <a:rPr lang="en-US" baseline="-25000" dirty="0">
                    <a:latin typeface="Calibri" panose="020F0502020204030204" pitchFamily="34" charset="0"/>
                    <a:ea typeface="Arial" charset="0"/>
                    <a:cs typeface="Calibri" panose="020F0502020204030204" pitchFamily="34" charset="0"/>
                  </a:rPr>
                  <a:t>p</a:t>
                </a:r>
                <a:r>
                  <a:rPr lang="en-US" dirty="0">
                    <a:latin typeface="Calibri" panose="020F0502020204030204" pitchFamily="34" charset="0"/>
                    <a:ea typeface="Arial" charset="0"/>
                    <a:cs typeface="Calibri" panose="020F0502020204030204" pitchFamily="34" charset="0"/>
                  </a:rPr>
                  <a:t>(w): max</a:t>
                </a:r>
                <a:r>
                  <a:rPr lang="en-US" baseline="-25000" dirty="0">
                    <a:latin typeface="Calibri" panose="020F0502020204030204" pitchFamily="34" charset="0"/>
                    <a:ea typeface="Arial" charset="0"/>
                    <a:cs typeface="Calibri" panose="020F0502020204030204" pitchFamily="34" charset="0"/>
                  </a:rPr>
                  <a:t>𝛂,𝛃 </a:t>
                </a:r>
                <a:r>
                  <a:rPr lang="en-US" dirty="0">
                    <a:latin typeface="Calibri" panose="020F0502020204030204" pitchFamily="34" charset="0"/>
                    <a:ea typeface="Arial" charset="0"/>
                    <a:cs typeface="Calibri" panose="020F0502020204030204" pitchFamily="34" charset="0"/>
                  </a:rPr>
                  <a:t>L(w, 𝛂, 𝝱) </a:t>
                </a: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Then we solve min</a:t>
                </a:r>
                <a:r>
                  <a:rPr lang="en-US" baseline="-25000" dirty="0">
                    <a:latin typeface="Calibri" panose="020F0502020204030204" pitchFamily="34" charset="0"/>
                    <a:ea typeface="Arial" charset="0"/>
                    <a:cs typeface="Calibri" panose="020F0502020204030204" pitchFamily="34" charset="0"/>
                  </a:rPr>
                  <a:t>w</a:t>
                </a:r>
                <a:r>
                  <a:rPr lang="en-US" dirty="0">
                    <a:latin typeface="Calibri" panose="020F0502020204030204" pitchFamily="34" charset="0"/>
                    <a:ea typeface="Arial" charset="0"/>
                    <a:cs typeface="Calibri" panose="020F0502020204030204" pitchFamily="34" charset="0"/>
                  </a:rPr>
                  <a:t> 𝝝</a:t>
                </a:r>
                <a:r>
                  <a:rPr lang="en-US" baseline="-25000" dirty="0">
                    <a:latin typeface="Calibri" panose="020F0502020204030204" pitchFamily="34" charset="0"/>
                    <a:ea typeface="Arial" charset="0"/>
                    <a:cs typeface="Calibri" panose="020F0502020204030204" pitchFamily="34" charset="0"/>
                  </a:rPr>
                  <a:t>P</a:t>
                </a:r>
                <a:r>
                  <a:rPr lang="en-US" dirty="0">
                    <a:latin typeface="Calibri" panose="020F0502020204030204" pitchFamily="34" charset="0"/>
                    <a:ea typeface="Arial" charset="0"/>
                    <a:cs typeface="Calibri" panose="020F0502020204030204" pitchFamily="34" charset="0"/>
                  </a:rPr>
                  <a:t>(w).</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Dual optimality problem,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𝑖</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𝑘</m:t>
                        </m:r>
                      </m:sup>
                      <m:e>
                        <m:r>
                          <a:rPr lang="en-US" i="1">
                            <a:latin typeface="Cambria Math" panose="02040503050406030204" pitchFamily="18" charset="0"/>
                            <a:ea typeface="Cambria Math" panose="02040503050406030204" pitchFamily="18" charset="0"/>
                            <a:cs typeface="Arial" charset="0"/>
                          </a:rPr>
                          <m:t>𝛼</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𝑔</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𝑤</m:t>
                        </m:r>
                        <m:r>
                          <a:rPr lang="en-US" i="1">
                            <a:latin typeface="Cambria Math" panose="02040503050406030204" pitchFamily="18" charset="0"/>
                            <a:ea typeface="Cambria Math" panose="02040503050406030204" pitchFamily="18" charset="0"/>
                            <a:cs typeface="Arial" charset="0"/>
                          </a:rPr>
                          <m:t>)</m:t>
                        </m:r>
                      </m:e>
                    </m:nary>
                  </m:oMath>
                </a14:m>
                <a:r>
                  <a:rPr lang="en-US"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𝑖</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𝑙</m:t>
                        </m:r>
                      </m:sup>
                      <m:e>
                        <m:r>
                          <a:rPr lang="en-US" i="1">
                            <a:latin typeface="Cambria Math" panose="02040503050406030204" pitchFamily="18" charset="0"/>
                            <a:ea typeface="Cambria Math" panose="02040503050406030204" pitchFamily="18" charset="0"/>
                            <a:cs typeface="Arial" charset="0"/>
                          </a:rPr>
                          <m:t>𝛽</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h</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𝑤</m:t>
                        </m:r>
                        <m:r>
                          <a:rPr lang="en-US" i="1">
                            <a:latin typeface="Cambria Math" panose="02040503050406030204" pitchFamily="18" charset="0"/>
                            <a:ea typeface="Cambria Math" panose="02040503050406030204" pitchFamily="18" charset="0"/>
                            <a:cs typeface="Arial" charset="0"/>
                          </a:rPr>
                          <m:t>)</m:t>
                        </m:r>
                      </m:e>
                    </m:nary>
                  </m:oMath>
                </a14:m>
                <a:endParaRPr lang="en-US" dirty="0">
                  <a:latin typeface="Calibri" panose="020F0502020204030204" pitchFamily="34" charset="0"/>
                  <a:ea typeface="Arial" charset="0"/>
                  <a:cs typeface="Calibri" panose="020F0502020204030204" pitchFamily="34" charset="0"/>
                </a:endParaRP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𝝝</a:t>
                </a:r>
                <a:r>
                  <a:rPr lang="en-US" baseline="-25000" dirty="0">
                    <a:latin typeface="Calibri" panose="020F0502020204030204" pitchFamily="34" charset="0"/>
                    <a:ea typeface="Arial" charset="0"/>
                    <a:cs typeface="Calibri" panose="020F0502020204030204" pitchFamily="34" charset="0"/>
                  </a:rPr>
                  <a:t>D</a:t>
                </a:r>
                <a:r>
                  <a:rPr lang="en-US" dirty="0">
                    <a:latin typeface="Calibri" panose="020F0502020204030204" pitchFamily="34" charset="0"/>
                    <a:ea typeface="Arial" charset="0"/>
                    <a:cs typeface="Calibri" panose="020F0502020204030204" pitchFamily="34" charset="0"/>
                  </a:rPr>
                  <a:t>(𝛂, 𝝱): min</a:t>
                </a:r>
                <a:r>
                  <a:rPr lang="en-US" baseline="-25000" dirty="0">
                    <a:latin typeface="Calibri" panose="020F0502020204030204" pitchFamily="34" charset="0"/>
                    <a:ea typeface="Arial" charset="0"/>
                    <a:cs typeface="Calibri" panose="020F0502020204030204" pitchFamily="34" charset="0"/>
                  </a:rPr>
                  <a:t>w </a:t>
                </a:r>
                <a:r>
                  <a:rPr lang="en-US" dirty="0">
                    <a:latin typeface="Calibri" panose="020F0502020204030204" pitchFamily="34" charset="0"/>
                    <a:ea typeface="Arial" charset="0"/>
                    <a:cs typeface="Calibri" panose="020F0502020204030204" pitchFamily="34" charset="0"/>
                  </a:rPr>
                  <a:t>L(w, 𝛂, 𝝱) </a:t>
                </a: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Then we solve max</a:t>
                </a:r>
                <a:r>
                  <a:rPr lang="en-US" baseline="-25000" dirty="0">
                    <a:latin typeface="Calibri" panose="020F0502020204030204" pitchFamily="34" charset="0"/>
                    <a:ea typeface="Arial" charset="0"/>
                    <a:cs typeface="Calibri" panose="020F0502020204030204" pitchFamily="34" charset="0"/>
                  </a:rPr>
                  <a:t>𝛂,𝛃</a:t>
                </a:r>
                <a:r>
                  <a:rPr lang="en-US" dirty="0">
                    <a:latin typeface="Calibri" panose="020F0502020204030204" pitchFamily="34" charset="0"/>
                    <a:ea typeface="Arial" charset="0"/>
                    <a:cs typeface="Calibri" panose="020F0502020204030204" pitchFamily="34" charset="0"/>
                  </a:rPr>
                  <a:t> 𝝝</a:t>
                </a:r>
                <a:r>
                  <a:rPr lang="en-US" baseline="-25000" dirty="0">
                    <a:latin typeface="Calibri" panose="020F0502020204030204" pitchFamily="34" charset="0"/>
                    <a:ea typeface="Arial" charset="0"/>
                    <a:cs typeface="Calibri" panose="020F0502020204030204" pitchFamily="34" charset="0"/>
                  </a:rPr>
                  <a:t>D</a:t>
                </a:r>
                <a:r>
                  <a:rPr lang="en-US" dirty="0">
                    <a:latin typeface="Calibri" panose="020F0502020204030204" pitchFamily="34" charset="0"/>
                    <a:ea typeface="Arial" charset="0"/>
                    <a:cs typeface="Calibri" panose="020F0502020204030204" pitchFamily="34" charset="0"/>
                  </a:rPr>
                  <a:t>(w).</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 ≤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However, these problems have the same solution if the f and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are convex, 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constraints are strictly feasible, and the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 are linear.</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are strictly feasible if ∃w: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d>
                      <m:dPr>
                        <m:ctrlPr>
                          <a:rPr lang="en-US" sz="2000" i="1" baseline="-25000">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𝑤</m:t>
                        </m:r>
                      </m:e>
                    </m:d>
                    <m:r>
                      <a:rPr lang="en-US" sz="2000" b="0" i="0" smtClean="0">
                        <a:latin typeface="Cambria Math" panose="02040503050406030204" pitchFamily="18" charset="0"/>
                        <a:ea typeface="Cambria Math" panose="02040503050406030204" pitchFamily="18" charset="0"/>
                        <a:cs typeface="Arial" charset="0"/>
                      </a:rPr>
                      <m:t>&lt;0, ∀</m:t>
                    </m:r>
                    <m:r>
                      <m:rPr>
                        <m:sty m:val="p"/>
                      </m:rPr>
                      <a:rPr lang="en-US" sz="2000" b="0" i="0" smtClean="0">
                        <a:latin typeface="Cambria Math" panose="02040503050406030204" pitchFamily="18" charset="0"/>
                        <a:ea typeface="Cambria Math" panose="02040503050406030204" pitchFamily="18" charset="0"/>
                        <a:cs typeface="Arial" charset="0"/>
                      </a:rPr>
                      <m:t>i</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Under these circumstances, the solution can be found using a linear programming like algorithm (KKT).</a:t>
                </a:r>
              </a:p>
              <a:p>
                <a:pPr lvl="1"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69118" y="1681161"/>
                <a:ext cx="11053763" cy="4857752"/>
              </a:xfrm>
              <a:blipFill>
                <a:blip r:embed="rId3"/>
                <a:stretch>
                  <a:fillRect l="-459" t="-442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dirty="0"/>
          </a:p>
        </p:txBody>
      </p:sp>
    </p:spTree>
    <p:extLst>
      <p:ext uri="{BB962C8B-B14F-4D97-AF65-F5344CB8AC3E}">
        <p14:creationId xmlns:p14="http://schemas.microsoft.com/office/powerpoint/2010/main" val="3546634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28271"/>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20" y="1166462"/>
                <a:ext cx="11023281" cy="5020059"/>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Before we solve the optimization problem, using SMO, we generalize a little.  We often need to introduce slack variables, 𝜉</a:t>
                </a:r>
                <a:r>
                  <a:rPr lang="en-US" sz="2000" baseline="-25000" dirty="0">
                    <a:latin typeface="Arial" charset="0"/>
                    <a:ea typeface="Arial" charset="0"/>
                    <a:cs typeface="Arial" charset="0"/>
                  </a:rPr>
                  <a:t>i</a:t>
                </a:r>
                <a:r>
                  <a:rPr lang="en-US" sz="2000" dirty="0">
                    <a:latin typeface="Arial" charset="0"/>
                    <a:ea typeface="Arial" charset="0"/>
                    <a:cs typeface="Arial" charset="0"/>
                  </a:rPr>
                  <a:t> when the the data is not linearly separable.  With slack variables, the dual optimization problem becomes: </a:t>
                </a:r>
              </a:p>
              <a:p>
                <a:pPr marL="800100" lvl="1" indent="-342900" algn="l">
                  <a:spcBef>
                    <a:spcPts val="0"/>
                  </a:spcBef>
                  <a:buFont typeface="Arial" panose="020B0604020202020204" pitchFamily="34" charset="0"/>
                  <a:buChar char="•"/>
                </a:pPr>
                <a:r>
                  <a:rPr lang="en-US" sz="1800" dirty="0">
                    <a:latin typeface="Arial" charset="0"/>
                    <a:ea typeface="Arial" charset="0"/>
                    <a:cs typeface="Arial" charset="0"/>
                  </a:rPr>
                  <a:t>min</a:t>
                </a:r>
                <a:r>
                  <a:rPr lang="en-US" sz="1800" baseline="-25000" dirty="0">
                    <a:latin typeface="Arial" charset="0"/>
                    <a:ea typeface="Arial" charset="0"/>
                    <a:cs typeface="Arial" charset="0"/>
                  </a:rPr>
                  <a:t>𝛾,w,b</a:t>
                </a:r>
                <a:r>
                  <a:rPr lang="en-US" sz="1800" dirty="0">
                    <a:latin typeface="Arial" charset="0"/>
                    <a:ea typeface="Arial" charset="0"/>
                    <a:cs typeface="Arial" charset="0"/>
                  </a:rPr>
                  <a:t> ( </a:t>
                </a:r>
                <a14:m>
                  <m:oMath xmlns:m="http://schemas.openxmlformats.org/officeDocument/2006/math">
                    <m:f>
                      <m:fPr>
                        <m:ctrlPr>
                          <a:rPr lang="en-US" sz="180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r>
                          <a:rPr lang="en-US" sz="1800" b="0" i="1" smtClean="0">
                            <a:latin typeface="Cambria Math" panose="02040503050406030204" pitchFamily="18" charset="0"/>
                            <a:cs typeface="Arial" charset="0"/>
                          </a:rPr>
                          <m:t>2</m:t>
                        </m:r>
                      </m:den>
                    </m:f>
                    <m:r>
                      <a:rPr lang="en-US" sz="1800" b="0" i="1" smtClean="0">
                        <a:latin typeface="Cambria Math" panose="02040503050406030204" pitchFamily="18" charset="0"/>
                        <a:cs typeface="Arial" charset="0"/>
                      </a:rPr>
                      <m:t> </m:t>
                    </m:r>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m:t>
                        </m:r>
                        <m:d>
                          <m:dPr>
                            <m:begChr m:val="|"/>
                            <m:endChr m:val="|"/>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𝑤</m:t>
                            </m:r>
                          </m:e>
                        </m:d>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𝐶</m:t>
                    </m:r>
                    <m:nary>
                      <m:naryPr>
                        <m:chr m:val="∑"/>
                        <m:ctrlPr>
                          <a:rPr lang="en-US" sz="1800" b="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=1</m:t>
                        </m:r>
                      </m:sub>
                      <m:sup>
                        <m:r>
                          <a:rPr lang="en-US" sz="1800" b="0" i="1" smtClean="0">
                            <a:latin typeface="Cambria Math" panose="02040503050406030204" pitchFamily="18" charset="0"/>
                            <a:cs typeface="Arial" charset="0"/>
                          </a:rPr>
                          <m:t>𝑚</m:t>
                        </m:r>
                      </m:sup>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e>
                    </m:nary>
                    <m:r>
                      <a:rPr lang="en-US" sz="1800" b="0" i="1" smtClean="0">
                        <a:latin typeface="Cambria Math" panose="02040503050406030204" pitchFamily="18" charset="0"/>
                        <a:cs typeface="Arial" charset="0"/>
                      </a:rPr>
                      <m:t>, </m:t>
                    </m:r>
                    <m:r>
                      <a:rPr lang="en-US" sz="1800" b="0" i="1" smtClean="0">
                        <a:latin typeface="Cambria Math" panose="02040503050406030204" pitchFamily="18" charset="0"/>
                        <a:cs typeface="Arial" charset="0"/>
                      </a:rPr>
                      <m:t>𝑠𝑢𝑐h</m:t>
                    </m:r>
                    <m:r>
                      <a:rPr lang="en-US" sz="1800" b="0" i="1" smtClean="0">
                        <a:latin typeface="Cambria Math" panose="02040503050406030204" pitchFamily="18" charset="0"/>
                        <a:cs typeface="Arial" charset="0"/>
                      </a:rPr>
                      <m:t> </m:t>
                    </m:r>
                    <m:r>
                      <a:rPr lang="en-US" sz="1800" b="0" i="1" smtClean="0">
                        <a:latin typeface="Cambria Math" panose="02040503050406030204" pitchFamily="18" charset="0"/>
                        <a:cs typeface="Arial" charset="0"/>
                      </a:rPr>
                      <m:t>𝑡h𝑎𝑡</m:t>
                    </m:r>
                    <m:r>
                      <a:rPr lang="en-US" sz="1800" b="0" i="1" smtClean="0">
                        <a:latin typeface="Cambria Math" panose="02040503050406030204" pitchFamily="18" charset="0"/>
                        <a:cs typeface="Arial" charset="0"/>
                      </a:rPr>
                      <m:t> </m:t>
                    </m:r>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d>
                      <m:dPr>
                        <m:ctrlPr>
                          <a:rPr lang="en-US" sz="1800" b="0" i="1" smtClean="0">
                            <a:latin typeface="Cambria Math" panose="02040503050406030204" pitchFamily="18" charset="0"/>
                            <a:cs typeface="Arial" charset="0"/>
                          </a:rPr>
                        </m:ctrlPr>
                      </m:dPr>
                      <m:e>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𝑤</m:t>
                            </m:r>
                          </m:e>
                          <m:sup>
                            <m:r>
                              <a:rPr lang="en-US" sz="1800" b="0" i="1" smtClean="0">
                                <a:latin typeface="Cambria Math" panose="02040503050406030204" pitchFamily="18" charset="0"/>
                                <a:cs typeface="Arial" charset="0"/>
                              </a:rPr>
                              <m:t>𝑡</m:t>
                            </m:r>
                          </m:sup>
                        </m:sSup>
                        <m:r>
                          <a:rPr lang="en-US" sz="1800" b="0" i="1" smtClean="0">
                            <a:latin typeface="Cambria Math" panose="02040503050406030204" pitchFamily="18" charset="0"/>
                            <a:cs typeface="Arial" charset="0"/>
                          </a:rPr>
                          <m:t> </m:t>
                        </m:r>
                        <m:r>
                          <a:rPr lang="en-US" sz="1800" b="1" i="1" smtClean="0">
                            <a:latin typeface="Cambria Math" panose="02040503050406030204" pitchFamily="18" charset="0"/>
                            <a:cs typeface="Arial" charset="0"/>
                          </a:rPr>
                          <m:t>𝒙</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𝑏</m:t>
                        </m:r>
                      </m:e>
                    </m:d>
                    <m:r>
                      <a:rPr lang="en-US" sz="1800" b="0" i="1" smtClean="0">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r>
                          <a:rPr lang="en-US" sz="1800" b="0" i="1" smtClean="0">
                            <a:latin typeface="Cambria Math" panose="02040503050406030204" pitchFamily="18" charset="0"/>
                            <a:cs typeface="Arial" charset="0"/>
                          </a:rPr>
                          <m:t> </m:t>
                        </m:r>
                      </m:sub>
                    </m:sSub>
                    <m:r>
                      <a:rPr lang="en-US" sz="1800" b="0" i="1" smtClean="0">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b="0" i="1" smtClean="0">
                        <a:latin typeface="Cambria Math" panose="02040503050406030204" pitchFamily="18" charset="0"/>
                        <a:ea typeface="Cambria Math" panose="02040503050406030204" pitchFamily="18" charset="0"/>
                        <a:cs typeface="Arial" charset="0"/>
                      </a:rPr>
                      <m:t>≥0,  </m:t>
                    </m:r>
                    <m: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𝑚</m:t>
                    </m:r>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r>
                  <a:rPr lang="en-US" sz="1800" dirty="0">
                    <a:latin typeface="Arial" panose="020B0604020202020204" pitchFamily="34" charset="0"/>
                    <a:cs typeface="Arial" panose="020B0604020202020204" pitchFamily="34" charset="0"/>
                  </a:rPr>
                  <a:t>In the dual problem formulation of problem 3,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𝑖</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𝑇</m:t>
                        </m:r>
                      </m:sup>
                    </m:sSup>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and there are no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h</m:t>
                        </m:r>
                      </m:e>
                      <m:sub>
                        <m:r>
                          <a:rPr lang="en-US" sz="1800" i="1">
                            <a:latin typeface="Cambria Math" panose="02040503050406030204" pitchFamily="18" charset="0"/>
                            <a:cs typeface="Arial" charset="0"/>
                          </a:rPr>
                          <m:t>𝑖</m:t>
                        </m:r>
                      </m:sub>
                    </m:sSub>
                  </m:oMath>
                </a14:m>
                <a:r>
                  <a:rPr lang="en-US" sz="1800" dirty="0">
                    <a:latin typeface="Arial" charset="0"/>
                    <a:ea typeface="Arial" charset="0"/>
                    <a:cs typeface="Arial" charset="0"/>
                  </a:rPr>
                  <a:t> constraints</a:t>
                </a:r>
              </a:p>
              <a:p>
                <a:pPr marL="800100" lvl="1" indent="-342900" algn="l">
                  <a:spcBef>
                    <a:spcPts val="0"/>
                  </a:spcBef>
                  <a:buFont typeface="Arial" panose="020B0604020202020204" pitchFamily="34" charset="0"/>
                  <a:buChar char="•"/>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ℒ</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𝑤</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𝑏</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𝜉</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𝛼</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𝑟</m:t>
                        </m:r>
                      </m:e>
                    </m:d>
                    <m:r>
                      <a:rPr lang="en-US" sz="1800" b="0" i="1" smtClean="0">
                        <a:latin typeface="Cambria Math" panose="02040503050406030204" pitchFamily="18" charset="0"/>
                        <a:ea typeface="Cambria Math" panose="02040503050406030204" pitchFamily="18" charset="0"/>
                        <a:cs typeface="Arial" charset="0"/>
                      </a:rPr>
                      <m:t>= </m:t>
                    </m:r>
                    <m:f>
                      <m:fPr>
                        <m:ctrlPr>
                          <a:rPr lang="en-US" sz="1800" b="0" i="1" smtClean="0">
                            <a:latin typeface="Cambria Math" panose="02040503050406030204" pitchFamily="18" charset="0"/>
                            <a:ea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1</m:t>
                        </m:r>
                      </m:num>
                      <m:den>
                        <m:r>
                          <a:rPr lang="en-US" sz="1800" b="0" i="1" smtClean="0">
                            <a:latin typeface="Cambria Math" panose="02040503050406030204" pitchFamily="18" charset="0"/>
                            <a:ea typeface="Cambria Math" panose="02040503050406030204" pitchFamily="18" charset="0"/>
                            <a:cs typeface="Arial" charset="0"/>
                          </a:rPr>
                          <m:t>2</m:t>
                        </m:r>
                      </m:den>
                    </m:f>
                    <m:r>
                      <a:rPr lang="en-US" sz="1800" b="0" i="1" smtClean="0">
                        <a:latin typeface="Cambria Math" panose="02040503050406030204" pitchFamily="18" charset="0"/>
                        <a:ea typeface="Cambria Math" panose="02040503050406030204" pitchFamily="18" charset="0"/>
                        <a:cs typeface="Arial" charset="0"/>
                      </a:rPr>
                      <m:t> </m:t>
                    </m:r>
                    <m:sSup>
                      <m:sSupPr>
                        <m:ctrlPr>
                          <a:rPr lang="en-US" sz="1800" b="0" i="1" smtClean="0">
                            <a:latin typeface="Cambria Math" panose="02040503050406030204" pitchFamily="18" charset="0"/>
                            <a:ea typeface="Cambria Math" panose="02040503050406030204" pitchFamily="18" charset="0"/>
                            <a:cs typeface="Arial" charset="0"/>
                          </a:rPr>
                        </m:ctrlPr>
                      </m:sSupPr>
                      <m:e>
                        <m:r>
                          <a:rPr lang="en-US" sz="1800" b="0" i="1" smtClean="0">
                            <a:latin typeface="Cambria Math" panose="02040503050406030204" pitchFamily="18" charset="0"/>
                            <a:ea typeface="Cambria Math" panose="02040503050406030204" pitchFamily="18" charset="0"/>
                            <a:cs typeface="Arial" charset="0"/>
                          </a:rPr>
                          <m:t>𝑤</m:t>
                        </m:r>
                      </m:e>
                      <m:sup>
                        <m:r>
                          <a:rPr lang="en-US" sz="1800" b="0" i="1" smtClean="0">
                            <a:latin typeface="Cambria Math" panose="02040503050406030204" pitchFamily="18" charset="0"/>
                            <a:ea typeface="Cambria Math" panose="02040503050406030204" pitchFamily="18" charset="0"/>
                            <a:cs typeface="Arial" charset="0"/>
                          </a:rPr>
                          <m:t>𝑇</m:t>
                        </m:r>
                      </m:sup>
                    </m:sSup>
                    <m:r>
                      <a:rPr lang="en-US" sz="1800" b="0" i="1" smtClean="0">
                        <a:latin typeface="Cambria Math" panose="02040503050406030204" pitchFamily="18" charset="0"/>
                        <a:ea typeface="Cambria Math" panose="02040503050406030204" pitchFamily="18" charset="0"/>
                        <a:cs typeface="Arial" charset="0"/>
                      </a:rPr>
                      <m:t>𝑤</m:t>
                    </m:r>
                    <m:r>
                      <a:rPr lang="en-US" sz="1800" b="0" i="0" smtClean="0">
                        <a:latin typeface="Cambria Math" panose="02040503050406030204" pitchFamily="18" charset="0"/>
                        <a:ea typeface="Cambria Math" panose="02040503050406030204" pitchFamily="18" charset="0"/>
                        <a:cs typeface="Arial" charset="0"/>
                      </a:rPr>
                      <m:t>+</m:t>
                    </m:r>
                    <m:r>
                      <m:rPr>
                        <m:sty m:val="p"/>
                      </m:rPr>
                      <a:rPr lang="en-US" sz="1800" b="0" i="0" smtClean="0">
                        <a:latin typeface="Cambria Math" panose="02040503050406030204" pitchFamily="18" charset="0"/>
                        <a:ea typeface="Cambria Math" panose="02040503050406030204" pitchFamily="18" charset="0"/>
                        <a:cs typeface="Arial" charset="0"/>
                      </a:rPr>
                      <m:t>C</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ea typeface="Cambria Math" panose="02040503050406030204" pitchFamily="18" charset="0"/>
                                <a:cs typeface="Arial" charset="0"/>
                              </a:rPr>
                              <m:t>𝑖</m:t>
                            </m:r>
                          </m:sub>
                        </m:sSub>
                        <m:r>
                          <a:rPr lang="en-US" sz="1800" b="0" i="1" smtClean="0">
                            <a:latin typeface="Cambria Math" panose="02040503050406030204" pitchFamily="18" charset="0"/>
                            <a:ea typeface="Cambria Math" panose="02040503050406030204" pitchFamily="18" charset="0"/>
                            <a:cs typeface="Arial" charset="0"/>
                          </a:rPr>
                          <m:t> − </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ea typeface="Cambria Math" panose="02040503050406030204" pitchFamily="18" charset="0"/>
                                    <a:cs typeface="Arial" charset="0"/>
                                  </a:rPr>
                                  <m:t>𝑖</m:t>
                                </m:r>
                              </m:sub>
                            </m:sSub>
                            <m:d>
                              <m:dPr>
                                <m:begChr m:val="["/>
                                <m:endChr m:val="]"/>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𝑦</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d>
                                  <m:dPr>
                                    <m:ctrlPr>
                                      <a:rPr lang="en-US" sz="1800" b="0" i="1" smtClean="0">
                                        <a:latin typeface="Cambria Math" panose="02040503050406030204" pitchFamily="18" charset="0"/>
                                        <a:ea typeface="Cambria Math" panose="02040503050406030204" pitchFamily="18" charset="0"/>
                                        <a:cs typeface="Arial" charset="0"/>
                                      </a:rPr>
                                    </m:ctrlPr>
                                  </m:dPr>
                                  <m:e>
                                    <m:sSup>
                                      <m:sSupPr>
                                        <m:ctrlPr>
                                          <a:rPr lang="en-US" sz="1800" b="0" i="1" smtClean="0">
                                            <a:latin typeface="Cambria Math" panose="02040503050406030204" pitchFamily="18" charset="0"/>
                                            <a:ea typeface="Cambria Math" panose="02040503050406030204" pitchFamily="18" charset="0"/>
                                            <a:cs typeface="Arial" charset="0"/>
                                          </a:rPr>
                                        </m:ctrlPr>
                                      </m:sSupPr>
                                      <m:e>
                                        <m:r>
                                          <a:rPr lang="en-US" sz="1800" b="0" i="1" smtClean="0">
                                            <a:latin typeface="Cambria Math" panose="02040503050406030204" pitchFamily="18" charset="0"/>
                                            <a:ea typeface="Cambria Math" panose="02040503050406030204" pitchFamily="18" charset="0"/>
                                            <a:cs typeface="Arial" charset="0"/>
                                          </a:rPr>
                                          <m:t>𝑥</m:t>
                                        </m:r>
                                      </m:e>
                                      <m:sup>
                                        <m:r>
                                          <a:rPr lang="en-US" sz="1800" b="0" i="1" smtClean="0">
                                            <a:latin typeface="Cambria Math" panose="02040503050406030204" pitchFamily="18" charset="0"/>
                                            <a:ea typeface="Cambria Math" panose="02040503050406030204" pitchFamily="18" charset="0"/>
                                            <a:cs typeface="Arial" charset="0"/>
                                          </a:rPr>
                                          <m:t>𝑇</m:t>
                                        </m:r>
                                      </m:sup>
                                    </m:sSup>
                                    <m:r>
                                      <a:rPr lang="en-US" sz="1800" b="0" i="1" smtClean="0">
                                        <a:latin typeface="Cambria Math" panose="02040503050406030204" pitchFamily="18" charset="0"/>
                                        <a:ea typeface="Cambria Math" panose="02040503050406030204" pitchFamily="18" charset="0"/>
                                        <a:cs typeface="Arial" charset="0"/>
                                      </a:rPr>
                                      <m:t>𝑤</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𝑏</m:t>
                                    </m:r>
                                  </m:e>
                                </m:d>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ea typeface="Cambria Math" panose="02040503050406030204" pitchFamily="18" charset="0"/>
                                        <a:cs typeface="Arial" charset="0"/>
                                      </a:rPr>
                                      <m:t>𝑖</m:t>
                                    </m:r>
                                  </m:sub>
                                </m:sSub>
                              </m:e>
                            </m:d>
                            <m:r>
                              <a:rPr lang="en-US" sz="1800" b="0" i="1" smtClean="0">
                                <a:latin typeface="Cambria Math" panose="02040503050406030204" pitchFamily="18" charset="0"/>
                                <a:ea typeface="Cambria Math" panose="02040503050406030204" pitchFamily="18" charset="0"/>
                                <a:cs typeface="Arial" charset="0"/>
                              </a:rPr>
                              <m:t> − </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𝑖</m:t>
                                    </m:r>
                                  </m:sub>
                                </m:sSub>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ea typeface="Cambria Math" panose="02040503050406030204" pitchFamily="18" charset="0"/>
                                        <a:cs typeface="Arial" charset="0"/>
                                      </a:rPr>
                                      <m:t>𝑖</m:t>
                                    </m:r>
                                  </m:sub>
                                </m:sSub>
                              </m:e>
                            </m:nary>
                          </m:e>
                        </m:nary>
                      </m:e>
                    </m:nary>
                  </m:oMath>
                </a14:m>
                <a:r>
                  <a:rPr lang="en-US" sz="1800" dirty="0">
                    <a:latin typeface="Arial" charset="0"/>
                    <a:ea typeface="Arial" charset="0"/>
                    <a:cs typeface="Arial" charset="0"/>
                  </a:rPr>
                  <a:t>, and</a:t>
                </a:r>
              </a:p>
              <a:p>
                <a:pPr marL="800100" lvl="1" indent="-342900" algn="l">
                  <a:spcBef>
                    <a:spcPts val="0"/>
                  </a:spcBef>
                  <a:buFont typeface="Arial" panose="020B0604020202020204" pitchFamily="34" charset="0"/>
                  <a:buChar char="•"/>
                </a:pPr>
                <a:r>
                  <a:rPr lang="en-US" sz="1800" dirty="0">
                    <a:latin typeface="Arial" charset="0"/>
                    <a:ea typeface="Arial" charset="0"/>
                    <a:cs typeface="Arial" charset="0"/>
                  </a:rPr>
                  <a:t>max</a:t>
                </a:r>
                <a:r>
                  <a:rPr lang="en-US" sz="1800" baseline="-25000" dirty="0">
                    <a:latin typeface="Arial" charset="0"/>
                    <a:ea typeface="Arial" charset="0"/>
                    <a:cs typeface="Arial" charset="0"/>
                  </a:rPr>
                  <a:t>𝛂</a:t>
                </a:r>
                <a:r>
                  <a:rPr lang="en-US" sz="1800" dirty="0">
                    <a:latin typeface="Arial" charset="0"/>
                    <a:ea typeface="Arial" charset="0"/>
                    <a:cs typeface="Arial" charset="0"/>
                  </a:rPr>
                  <a:t> W(𝛂) = </a:t>
                </a:r>
                <a14:m>
                  <m:oMath xmlns:m="http://schemas.openxmlformats.org/officeDocument/2006/math">
                    <m:nary>
                      <m:naryPr>
                        <m:chr m:val="∑"/>
                        <m:ctrlPr>
                          <a:rPr lang="en-US" sz="180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=1</m:t>
                        </m:r>
                      </m:sub>
                      <m:sup>
                        <m:r>
                          <a:rPr lang="en-US" sz="1800" b="0" i="1" smtClean="0">
                            <a:latin typeface="Cambria Math" panose="02040503050406030204" pitchFamily="18" charset="0"/>
                            <a:cs typeface="Arial" charset="0"/>
                          </a:rPr>
                          <m:t>𝑚</m:t>
                        </m:r>
                      </m:sup>
                      <m:e>
                        <m:sSub>
                          <m:sSubPr>
                            <m:ctrlPr>
                              <a:rPr lang="en-US" sz="1800" i="1" smtClean="0">
                                <a:latin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 − </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r>
                              <a:rPr lang="en-US" sz="1800" b="0" i="1" smtClean="0">
                                <a:latin typeface="Cambria Math" panose="02040503050406030204" pitchFamily="18" charset="0"/>
                                <a:cs typeface="Arial" charset="0"/>
                              </a:rPr>
                              <m:t>2</m:t>
                            </m:r>
                          </m:den>
                        </m:f>
                        <m:r>
                          <a:rPr lang="en-US" sz="1800" b="0" i="1" smtClean="0">
                            <a:latin typeface="Cambria Math" panose="02040503050406030204" pitchFamily="18" charset="0"/>
                            <a:cs typeface="Arial" charset="0"/>
                          </a:rPr>
                          <m:t> </m:t>
                        </m:r>
                        <m:nary>
                          <m:naryPr>
                            <m:chr m:val="∑"/>
                            <m:ctrlPr>
                              <a:rPr lang="en-US" sz="1800" b="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𝑗</m:t>
                            </m:r>
                          </m:sub>
                          <m:sup>
                            <m:r>
                              <a:rPr lang="en-US" sz="1800" b="0" i="1" smtClean="0">
                                <a:latin typeface="Cambria Math" panose="02040503050406030204" pitchFamily="18" charset="0"/>
                                <a:cs typeface="Arial" charset="0"/>
                              </a:rPr>
                              <m:t>𝑚</m:t>
                            </m:r>
                          </m:sup>
                          <m:e>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𝑗</m:t>
                                </m:r>
                              </m:e>
                            </m:d>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𝑗</m:t>
                                </m:r>
                              </m:sub>
                            </m:sSub>
                            <m:d>
                              <m:dPr>
                                <m:ctrlPr>
                                  <a:rPr lang="en-US" sz="1800" b="0" i="1" smtClean="0">
                                    <a:latin typeface="Cambria Math" panose="02040503050406030204" pitchFamily="18" charset="0"/>
                                    <a:cs typeface="Arial" charset="0"/>
                                  </a:rPr>
                                </m:ctrlPr>
                              </m:dPr>
                              <m:e>
                                <m:sSup>
                                  <m:sSupPr>
                                    <m:ctrlPr>
                                      <a:rPr lang="en-US" sz="1800" b="0" i="1" smtClean="0">
                                        <a:latin typeface="Cambria Math" panose="02040503050406030204" pitchFamily="18" charset="0"/>
                                        <a:cs typeface="Arial" charset="0"/>
                                      </a:rPr>
                                    </m:ctrlPr>
                                  </m:sSupPr>
                                  <m:e>
                                    <m:r>
                                      <a:rPr lang="en-US" sz="1800" b="1" i="1" smtClean="0">
                                        <a:latin typeface="Cambria Math" panose="02040503050406030204" pitchFamily="18" charset="0"/>
                                        <a:cs typeface="Arial" charset="0"/>
                                      </a:rPr>
                                      <m:t>𝒙</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e>
                                  <m:sup>
                                    <m:r>
                                      <a:rPr lang="en-US" sz="1800" b="0" i="1" smtClean="0">
                                        <a:latin typeface="Cambria Math" panose="02040503050406030204" pitchFamily="18" charset="0"/>
                                        <a:cs typeface="Arial" charset="0"/>
                                      </a:rPr>
                                      <m:t>𝑇</m:t>
                                    </m:r>
                                  </m:sup>
                                </m:sSup>
                                <m:r>
                                  <a:rPr lang="en-US" sz="1800" b="0" i="1" smtClean="0">
                                    <a:latin typeface="Cambria Math" panose="02040503050406030204" pitchFamily="18" charset="0"/>
                                    <a:cs typeface="Arial" charset="0"/>
                                  </a:rPr>
                                  <m:t>, </m:t>
                                </m:r>
                                <m:r>
                                  <a:rPr lang="en-US" sz="1800" b="1" i="1" smtClean="0">
                                    <a:latin typeface="Cambria Math" panose="02040503050406030204" pitchFamily="18" charset="0"/>
                                    <a:cs typeface="Arial" charset="0"/>
                                  </a:rPr>
                                  <m:t>𝒙</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𝑗</m:t>
                                    </m:r>
                                  </m:e>
                                </m:d>
                              </m:e>
                            </m:d>
                            <m:r>
                              <a:rPr lang="en-US" sz="1800" b="0" i="1" smtClean="0">
                                <a:latin typeface="Cambria Math" panose="02040503050406030204" pitchFamily="18" charset="0"/>
                                <a:cs typeface="Arial" charset="0"/>
                              </a:rPr>
                              <m:t>,  </m:t>
                            </m:r>
                          </m:e>
                        </m:nary>
                      </m:e>
                    </m:nary>
                  </m:oMath>
                </a14:m>
                <a:r>
                  <a:rPr lang="en-US" sz="1800" dirty="0">
                    <a:latin typeface="Arial" charset="0"/>
                    <a:ea typeface="Arial" charset="0"/>
                    <a:cs typeface="Arial" charset="0"/>
                  </a:rPr>
                  <a:t> with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𝐶</m:t>
                    </m:r>
                  </m:oMath>
                </a14:m>
                <a:r>
                  <a:rPr lang="en-US" sz="1800" dirty="0">
                    <a:latin typeface="Arial" charset="0"/>
                    <a:ea typeface="Arial" charset="0"/>
                    <a:cs typeface="Arial" charset="0"/>
                  </a:rPr>
                  <a:t>, and </a:t>
                </a:r>
                <a14:m>
                  <m:oMath xmlns:m="http://schemas.openxmlformats.org/officeDocument/2006/math">
                    <m:nary>
                      <m:naryPr>
                        <m:chr m:val="∑"/>
                        <m:ctrlPr>
                          <a:rPr lang="en-US" sz="180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=1</m:t>
                        </m:r>
                      </m:sub>
                      <m:sup>
                        <m:r>
                          <a:rPr lang="en-US" sz="1800" b="0" i="1" smtClean="0">
                            <a:latin typeface="Cambria Math" panose="02040503050406030204" pitchFamily="18" charset="0"/>
                            <a:cs typeface="Arial" charset="0"/>
                          </a:rPr>
                          <m:t>𝑚</m:t>
                        </m:r>
                      </m:sup>
                      <m:e>
                        <m:sSub>
                          <m:sSubPr>
                            <m:ctrlPr>
                              <a:rPr lang="en-US" sz="1800" i="1" smtClean="0">
                                <a:latin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r>
                          <a:rPr lang="en-US" sz="1800" b="0" i="1" smtClean="0">
                            <a:latin typeface="Cambria Math" panose="02040503050406030204" pitchFamily="18" charset="0"/>
                            <a:cs typeface="Arial" charset="0"/>
                          </a:rPr>
                          <m:t>=0</m:t>
                        </m:r>
                      </m:e>
                    </m:nary>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Arial" charset="0"/>
                        <a:cs typeface="Arial" charset="0"/>
                      </a:rPr>
                      <m:t>𝑤</m:t>
                    </m:r>
                    <m:r>
                      <a:rPr lang="en-US" sz="1800" i="1">
                        <a:latin typeface="Cambria Math" panose="02040503050406030204" pitchFamily="18" charset="0"/>
                        <a:ea typeface="Arial"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r>
                          <m:rPr>
                            <m:nor/>
                          </m:rPr>
                          <a:rPr lang="en-US" sz="1800">
                            <a:latin typeface="Arial" charset="0"/>
                            <a:ea typeface="Arial" charset="0"/>
                            <a:cs typeface="Arial" charset="0"/>
                          </a:rPr>
                          <m:t>𝛼</m:t>
                        </m:r>
                        <m:r>
                          <m:rPr>
                            <m:nor/>
                          </m:rPr>
                          <a:rPr lang="en-US" sz="1800" baseline="-25000">
                            <a:latin typeface="Arial" charset="0"/>
                            <a:ea typeface="Arial" charset="0"/>
                            <a:cs typeface="Arial" charset="0"/>
                          </a:rPr>
                          <m:t>i</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b="1" i="1">
                            <a:latin typeface="Cambria Math" panose="02040503050406030204" pitchFamily="18" charset="0"/>
                            <a:cs typeface="Arial" charset="0"/>
                          </a:rPr>
                          <m:t>𝒙</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e>
                    </m:nary>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ℒ</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den>
                    </m:f>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r>
                  <a:rPr lang="en-US" sz="1800" i="1" dirty="0">
                    <a:latin typeface="Arial" charset="0"/>
                    <a:ea typeface="Arial" charset="0"/>
                    <a:cs typeface="Arial" charset="0"/>
                  </a:rPr>
                  <a:t>C</a:t>
                </a:r>
                <a:r>
                  <a:rPr lang="en-US" sz="1800" dirty="0">
                    <a:latin typeface="Arial" charset="0"/>
                    <a:ea typeface="Arial" charset="0"/>
                    <a:cs typeface="Arial" charset="0"/>
                  </a:rPr>
                  <a:t> is a weighing between making</a:t>
                </a:r>
                <a14:m>
                  <m:oMath xmlns:m="http://schemas.openxmlformats.org/officeDocument/2006/math">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oMath>
                </a14:m>
                <a:r>
                  <a:rPr lang="en-US" sz="1800" dirty="0">
                    <a:latin typeface="Arial" charset="0"/>
                    <a:ea typeface="Arial" charset="0"/>
                    <a:cs typeface="Arial" charset="0"/>
                  </a:rPr>
                  <a:t> large and ensuring that the functional margin is usually at least 1.</a:t>
                </a:r>
              </a:p>
              <a:p>
                <a:pPr marL="342900" indent="-342900" algn="l">
                  <a:buFont typeface="Arial" panose="020B0604020202020204" pitchFamily="34" charset="0"/>
                  <a:buChar char="•"/>
                </a:pPr>
                <a:r>
                  <a:rPr lang="en-US" sz="2000" dirty="0">
                    <a:latin typeface="Arial" charset="0"/>
                    <a:ea typeface="Arial" charset="0"/>
                    <a:cs typeface="Arial" charset="0"/>
                  </a:rPr>
                  <a:t>The KKT complementarity conditions become:</a:t>
                </a:r>
              </a:p>
              <a:p>
                <a:pPr marL="800100" lvl="1" indent="-342900" algn="l">
                  <a:spcBef>
                    <a:spcPts val="0"/>
                  </a:spcBef>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𝛼</m:t>
                        </m:r>
                      </m:e>
                      <m:sub>
                        <m:r>
                          <a:rPr lang="en-US" b="0" i="1" smtClean="0">
                            <a:latin typeface="Cambria Math" panose="02040503050406030204" pitchFamily="18" charset="0"/>
                            <a:cs typeface="Arial" charset="0"/>
                          </a:rPr>
                          <m:t>𝑖</m:t>
                        </m:r>
                      </m:sub>
                    </m:sSub>
                    <m:r>
                      <a:rPr lang="en-US" b="0" i="1" smtClean="0">
                        <a:latin typeface="Cambria Math" panose="02040503050406030204" pitchFamily="18" charset="0"/>
                        <a:cs typeface="Arial" charset="0"/>
                      </a:rPr>
                      <m:t>=0 </m:t>
                    </m:r>
                    <m:r>
                      <a:rPr lang="en-US" b="0"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d>
                      <m:dPr>
                        <m:ctrlPr>
                          <a:rPr lang="en-US" i="1">
                            <a:latin typeface="Cambria Math" panose="02040503050406030204" pitchFamily="18" charset="0"/>
                            <a:cs typeface="Arial" charset="0"/>
                          </a:rPr>
                        </m:ctrlPr>
                      </m:dPr>
                      <m:e>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𝑤</m:t>
                            </m:r>
                          </m:e>
                          <m:sup>
                            <m:r>
                              <a:rPr lang="en-US" i="1">
                                <a:latin typeface="Cambria Math" panose="02040503050406030204" pitchFamily="18" charset="0"/>
                                <a:cs typeface="Arial" charset="0"/>
                              </a:rPr>
                              <m:t>𝑡</m:t>
                            </m:r>
                          </m:sup>
                        </m:sSup>
                        <m:r>
                          <a:rPr lang="en-US" i="1">
                            <a:latin typeface="Cambria Math" panose="02040503050406030204" pitchFamily="18" charset="0"/>
                            <a:cs typeface="Arial" charset="0"/>
                          </a:rPr>
                          <m:t> </m:t>
                        </m:r>
                        <m:r>
                          <a:rPr lang="en-US" b="1" i="1">
                            <a:latin typeface="Cambria Math" panose="02040503050406030204" pitchFamily="18" charset="0"/>
                            <a:cs typeface="Arial" charset="0"/>
                          </a:rPr>
                          <m:t>𝒙</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r>
                          <a:rPr lang="en-US" i="1">
                            <a:latin typeface="Cambria Math" panose="02040503050406030204" pitchFamily="18" charset="0"/>
                            <a:cs typeface="Arial" charset="0"/>
                          </a:rPr>
                          <m:t>𝑏</m:t>
                        </m:r>
                      </m:e>
                    </m:d>
                    <m:r>
                      <a:rPr lang="en-US" i="1">
                        <a:latin typeface="Cambria Math" panose="02040503050406030204" pitchFamily="18" charset="0"/>
                        <a:ea typeface="Cambria Math" panose="02040503050406030204" pitchFamily="18" charset="0"/>
                        <a:cs typeface="Arial" charset="0"/>
                      </a:rPr>
                      <m:t>≥1</m:t>
                    </m:r>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𝛼</m:t>
                        </m:r>
                      </m:e>
                      <m:sub>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m:t>
                    </m:r>
                    <m:r>
                      <a:rPr lang="en-US" b="0" i="1" smtClean="0">
                        <a:latin typeface="Cambria Math" panose="02040503050406030204" pitchFamily="18" charset="0"/>
                        <a:cs typeface="Arial" charset="0"/>
                      </a:rPr>
                      <m:t>𝐶</m:t>
                    </m:r>
                    <m:r>
                      <a:rPr lang="en-US" i="1">
                        <a:latin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d>
                      <m:dPr>
                        <m:ctrlPr>
                          <a:rPr lang="en-US" i="1">
                            <a:latin typeface="Cambria Math" panose="02040503050406030204" pitchFamily="18" charset="0"/>
                            <a:cs typeface="Arial" charset="0"/>
                          </a:rPr>
                        </m:ctrlPr>
                      </m:dPr>
                      <m:e>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𝑤</m:t>
                            </m:r>
                          </m:e>
                          <m:sup>
                            <m:r>
                              <a:rPr lang="en-US" i="1">
                                <a:latin typeface="Cambria Math" panose="02040503050406030204" pitchFamily="18" charset="0"/>
                                <a:cs typeface="Arial" charset="0"/>
                              </a:rPr>
                              <m:t>𝑡</m:t>
                            </m:r>
                          </m:sup>
                        </m:sSup>
                        <m:r>
                          <a:rPr lang="en-US" i="1">
                            <a:latin typeface="Cambria Math" panose="02040503050406030204" pitchFamily="18" charset="0"/>
                            <a:cs typeface="Arial" charset="0"/>
                          </a:rPr>
                          <m:t> </m:t>
                        </m:r>
                        <m:r>
                          <a:rPr lang="en-US" b="1" i="1">
                            <a:latin typeface="Cambria Math" panose="02040503050406030204" pitchFamily="18" charset="0"/>
                            <a:cs typeface="Arial" charset="0"/>
                          </a:rPr>
                          <m:t>𝒙</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r>
                          <a:rPr lang="en-US" i="1">
                            <a:latin typeface="Cambria Math" panose="02040503050406030204" pitchFamily="18" charset="0"/>
                            <a:cs typeface="Arial" charset="0"/>
                          </a:rPr>
                          <m:t>𝑏</m:t>
                        </m:r>
                      </m:e>
                    </m:d>
                    <m:r>
                      <a:rPr lang="en-US"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1</m:t>
                    </m:r>
                  </m:oMath>
                </a14:m>
                <a:endParaRPr lang="en-US" i="1" dirty="0">
                  <a:latin typeface="Cambria Math" panose="02040503050406030204" pitchFamily="18" charset="0"/>
                  <a:ea typeface="Cambria Math" panose="02040503050406030204" pitchFamily="18" charset="0"/>
                  <a:cs typeface="Arial" charset="0"/>
                </a:endParaRPr>
              </a:p>
              <a:p>
                <a:pPr marL="800100" lvl="1" indent="-342900" algn="l">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b="0" i="1" smtClean="0">
                            <a:latin typeface="Cambria Math" panose="02040503050406030204" pitchFamily="18" charset="0"/>
                            <a:cs typeface="Arial" charset="0"/>
                          </a:rPr>
                          <m:t>0</m:t>
                        </m:r>
                        <m:r>
                          <a:rPr lang="en-US" b="0"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𝛼</m:t>
                        </m:r>
                      </m:e>
                      <m:sub>
                        <m:r>
                          <a:rPr lang="en-US" i="1">
                            <a:latin typeface="Cambria Math" panose="02040503050406030204" pitchFamily="18" charset="0"/>
                            <a:cs typeface="Arial" charset="0"/>
                          </a:rPr>
                          <m:t>𝑖</m:t>
                        </m:r>
                      </m:sub>
                    </m:sSub>
                    <m:r>
                      <a:rPr lang="en-US"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cs typeface="Arial" charset="0"/>
                      </a:rPr>
                      <m:t>𝐶</m:t>
                    </m:r>
                    <m:r>
                      <a:rPr lang="en-US" i="1">
                        <a:latin typeface="Cambria Math" panose="02040503050406030204" pitchFamily="18" charset="0"/>
                        <a:cs typeface="Arial" charset="0"/>
                      </a:rPr>
                      <m:t> →</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d>
                      <m:dPr>
                        <m:ctrlPr>
                          <a:rPr lang="en-US" i="1">
                            <a:latin typeface="Cambria Math" panose="02040503050406030204" pitchFamily="18" charset="0"/>
                            <a:cs typeface="Arial" charset="0"/>
                          </a:rPr>
                        </m:ctrlPr>
                      </m:dPr>
                      <m:e>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𝑤</m:t>
                            </m:r>
                          </m:e>
                          <m:sup>
                            <m:r>
                              <a:rPr lang="en-US" i="1">
                                <a:latin typeface="Cambria Math" panose="02040503050406030204" pitchFamily="18" charset="0"/>
                                <a:cs typeface="Arial" charset="0"/>
                              </a:rPr>
                              <m:t>𝑡</m:t>
                            </m:r>
                          </m:sup>
                        </m:sSup>
                        <m:r>
                          <a:rPr lang="en-US" i="1">
                            <a:latin typeface="Cambria Math" panose="02040503050406030204" pitchFamily="18" charset="0"/>
                            <a:cs typeface="Arial" charset="0"/>
                          </a:rPr>
                          <m:t> </m:t>
                        </m:r>
                        <m:r>
                          <a:rPr lang="en-US" b="1" i="1">
                            <a:latin typeface="Cambria Math" panose="02040503050406030204" pitchFamily="18" charset="0"/>
                            <a:cs typeface="Arial" charset="0"/>
                          </a:rPr>
                          <m:t>𝒙</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r>
                          <a:rPr lang="en-US" i="1">
                            <a:latin typeface="Cambria Math" panose="02040503050406030204" pitchFamily="18" charset="0"/>
                            <a:cs typeface="Arial" charset="0"/>
                          </a:rPr>
                          <m:t>𝑏</m:t>
                        </m:r>
                      </m:e>
                    </m:d>
                    <m:r>
                      <a:rPr lang="en-US" b="0"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1</m:t>
                    </m:r>
                  </m:oMath>
                </a14:m>
                <a:endParaRPr lang="en-US"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342900"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20" y="1166462"/>
                <a:ext cx="11023281" cy="5020059"/>
              </a:xfrm>
              <a:blipFill>
                <a:blip r:embed="rId3"/>
                <a:stretch>
                  <a:fillRect l="-460"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dirty="0"/>
          </a:p>
        </p:txBody>
      </p:sp>
    </p:spTree>
    <p:extLst>
      <p:ext uri="{BB962C8B-B14F-4D97-AF65-F5344CB8AC3E}">
        <p14:creationId xmlns:p14="http://schemas.microsoft.com/office/powerpoint/2010/main" val="2078356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59162"/>
            <a:ext cx="11582400" cy="1012425"/>
          </a:xfrm>
        </p:spPr>
        <p:txBody>
          <a:bodyPr anchor="ctr">
            <a:noAutofit/>
          </a:bodyPr>
          <a:lstStyle/>
          <a:p>
            <a:pPr algn="ctr"/>
            <a:r>
              <a:rPr lang="en-US" sz="4400" dirty="0">
                <a:latin typeface="Arial" panose="020B0604020202020204" pitchFamily="34" charset="0"/>
                <a:cs typeface="Arial" panose="020B0604020202020204" pitchFamily="34" charset="0"/>
              </a:rPr>
              <a:t>Platt’s sequential minimal optimization (SMO)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9514" y="1859610"/>
                <a:ext cx="11219089" cy="481175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SMO algorithm</a:t>
                </a:r>
              </a:p>
              <a:p>
                <a:pPr algn="l"/>
                <a:endParaRPr lang="en-US" sz="1800" dirty="0">
                  <a:latin typeface="Arial" charset="0"/>
                  <a:ea typeface="Arial" charset="0"/>
                  <a:cs typeface="Arial" charset="0"/>
                </a:endParaRPr>
              </a:p>
              <a:p>
                <a:pPr lvl="1" algn="l">
                  <a:spcBef>
                    <a:spcPts val="0"/>
                  </a:spcBef>
                </a:pPr>
                <a:r>
                  <a:rPr lang="en-US" dirty="0">
                    <a:latin typeface="Arial" charset="0"/>
                    <a:ea typeface="Arial" charset="0"/>
                    <a:cs typeface="Arial" charset="0"/>
                  </a:rPr>
                  <a:t>Repeat until convergence</a:t>
                </a:r>
              </a:p>
              <a:p>
                <a:pPr lvl="2" algn="l">
                  <a:spcBef>
                    <a:spcPts val="0"/>
                  </a:spcBef>
                </a:pPr>
                <a:r>
                  <a:rPr lang="en-US" sz="2000" dirty="0">
                    <a:latin typeface="Arial" charset="0"/>
                    <a:ea typeface="Arial" charset="0"/>
                    <a:cs typeface="Arial" charset="0"/>
                  </a:rPr>
                  <a:t>Pick </a:t>
                </a:r>
                <a:r>
                  <a:rPr lang="en-US" sz="2000" i="1" dirty="0">
                    <a:latin typeface="Arial" charset="0"/>
                    <a:ea typeface="Arial" charset="0"/>
                    <a:cs typeface="Arial" charset="0"/>
                  </a:rPr>
                  <a:t>i, j</a:t>
                </a:r>
                <a:r>
                  <a:rPr lang="en-US" sz="2000" dirty="0">
                    <a:latin typeface="Arial" charset="0"/>
                    <a:ea typeface="Arial" charset="0"/>
                    <a:cs typeface="Arial" charset="0"/>
                  </a:rPr>
                  <a:t>: </a:t>
                </a:r>
                <a14:m>
                  <m:oMath xmlns:m="http://schemas.openxmlformats.org/officeDocument/2006/math">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0" smtClean="0">
                        <a:latin typeface="Cambria Math" panose="02040503050406030204" pitchFamily="18" charset="0"/>
                        <a:cs typeface="Arial" charset="0"/>
                      </a:rPr>
                      <m:t>−</m:t>
                    </m:r>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𝑤</m:t>
                        </m:r>
                        <m:d>
                          <m:dPr>
                            <m:ctrlPr>
                              <a:rPr lang="en-US" sz="2000" b="0" i="1" smtClean="0">
                                <a:latin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1" smtClean="0">
                                <a:latin typeface="Cambria Math" panose="02040503050406030204" pitchFamily="18" charset="0"/>
                                <a:cs typeface="Arial" charset="0"/>
                              </a:rPr>
                              <m:t>, </m:t>
                            </m:r>
                            <m:r>
                              <a:rPr lang="en-US" sz="2000" b="1" i="1" smtClean="0">
                                <a:latin typeface="Cambria Math" panose="02040503050406030204" pitchFamily="18" charset="0"/>
                                <a:cs typeface="Arial" charset="0"/>
                              </a:rPr>
                              <m:t>𝒙</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𝑗</m:t>
                                </m:r>
                              </m:e>
                            </m:d>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𝑏</m:t>
                        </m:r>
                        <m:r>
                          <a:rPr lang="en-US" sz="2000" b="0" i="1" smtClean="0">
                            <a:latin typeface="Cambria Math" panose="02040503050406030204" pitchFamily="18" charset="0"/>
                            <a:cs typeface="Arial" charset="0"/>
                          </a:rPr>
                          <m:t>)</m:t>
                        </m:r>
                      </m:e>
                    </m:nary>
                  </m:oMath>
                </a14:m>
                <a:r>
                  <a:rPr lang="en-US" sz="2000" dirty="0">
                    <a:latin typeface="Arial" charset="0"/>
                    <a:ea typeface="Arial" charset="0"/>
                    <a:cs typeface="Arial" charset="0"/>
                  </a:rPr>
                  <a:t> is largest</a:t>
                </a:r>
              </a:p>
              <a:p>
                <a:pPr lvl="2" algn="l">
                  <a:spcBef>
                    <a:spcPts val="0"/>
                  </a:spcBef>
                </a:pPr>
                <a:r>
                  <a:rPr lang="en-US" sz="2000" dirty="0">
                    <a:latin typeface="Arial" charset="0"/>
                    <a:ea typeface="Arial" charset="0"/>
                    <a:cs typeface="Arial" charset="0"/>
                  </a:rPr>
                  <a:t>Reoptimize W(𝛂) changing only 𝛼</a:t>
                </a:r>
                <a:r>
                  <a:rPr lang="en-US" sz="2000" baseline="-25000" dirty="0">
                    <a:latin typeface="Arial" charset="0"/>
                    <a:ea typeface="Arial" charset="0"/>
                    <a:cs typeface="Arial" charset="0"/>
                  </a:rPr>
                  <a:t>i</a:t>
                </a:r>
                <a:r>
                  <a:rPr lang="en-US" sz="2000" dirty="0">
                    <a:latin typeface="Arial" charset="0"/>
                    <a:ea typeface="Arial" charset="0"/>
                    <a:cs typeface="Arial" charset="0"/>
                  </a:rPr>
                  <a:t>,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p>
              <a:p>
                <a:pPr lvl="2" algn="l">
                  <a:spcBef>
                    <a:spcPts val="0"/>
                  </a:spcBef>
                </a:pPr>
                <a:r>
                  <a:rPr lang="en-US" sz="2000" dirty="0">
                    <a:latin typeface="Arial" charset="0"/>
                    <a:ea typeface="Arial" charset="0"/>
                    <a:cs typeface="Arial" charset="0"/>
                  </a:rPr>
                  <a:t>At optimization step, 𝜁 = y(i)𝛼</a:t>
                </a:r>
                <a:r>
                  <a:rPr lang="en-US" sz="2000" baseline="-25000" dirty="0">
                    <a:latin typeface="Arial" charset="0"/>
                    <a:ea typeface="Arial" charset="0"/>
                    <a:cs typeface="Arial" charset="0"/>
                  </a:rPr>
                  <a:t>i </a:t>
                </a:r>
                <a:r>
                  <a:rPr lang="en-US" sz="2000" dirty="0">
                    <a:latin typeface="Arial" charset="0"/>
                    <a:ea typeface="Arial" charset="0"/>
                    <a:cs typeface="Arial" charset="0"/>
                  </a:rPr>
                  <a:t>+ y(j)𝛼</a:t>
                </a:r>
                <a:r>
                  <a:rPr lang="en-US" sz="2000" baseline="-25000" dirty="0">
                    <a:latin typeface="Arial" charset="0"/>
                    <a:ea typeface="Arial" charset="0"/>
                    <a:cs typeface="Arial" charset="0"/>
                  </a:rPr>
                  <a:t>j </a:t>
                </a:r>
                <a:r>
                  <a:rPr lang="en-US" sz="2000" dirty="0">
                    <a:latin typeface="Arial" charset="0"/>
                    <a:ea typeface="Arial" charset="0"/>
                    <a:cs typeface="Arial" charset="0"/>
                  </a:rPr>
                  <a:t>is constant and L ≤ 𝛼</a:t>
                </a:r>
                <a:r>
                  <a:rPr lang="en-US" sz="2000" baseline="-25000" dirty="0">
                    <a:latin typeface="Arial" charset="0"/>
                    <a:ea typeface="Arial" charset="0"/>
                    <a:cs typeface="Arial" charset="0"/>
                  </a:rPr>
                  <a:t>j </a:t>
                </a:r>
                <a:r>
                  <a:rPr lang="en-US" sz="2000" dirty="0">
                    <a:latin typeface="Arial" charset="0"/>
                    <a:ea typeface="Arial" charset="0"/>
                    <a:cs typeface="Arial" charset="0"/>
                  </a:rPr>
                  <a:t>≤ H, where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𝜁</m:t>
                    </m:r>
                    <m:r>
                      <a:rPr lang="en-US" sz="2000" b="0" i="1" smtClean="0">
                        <a:latin typeface="Cambria Math" panose="02040503050406030204" pitchFamily="18" charset="0"/>
                        <a:ea typeface="Cambria Math" panose="02040503050406030204" pitchFamily="18" charset="0"/>
                        <a:cs typeface="Arial" charset="0"/>
                      </a:rPr>
                      <m:t>=−</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=3</m:t>
                        </m:r>
                      </m:sub>
                      <m:sup>
                        <m:r>
                          <a:rPr lang="en-US" sz="2000" b="0" i="1" smtClean="0">
                            <a:latin typeface="Cambria Math" panose="02040503050406030204" pitchFamily="18" charset="0"/>
                            <a:ea typeface="Cambria Math" panose="02040503050406030204" pitchFamily="18" charset="0"/>
                            <a:cs typeface="Arial" charset="0"/>
                          </a:rPr>
                          <m:t>𝑚</m:t>
                        </m:r>
                      </m:sup>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m:t>
                        </m:r>
                      </m:e>
                    </m:nary>
                  </m:oMath>
                </a14:m>
                <a:endParaRPr lang="en-US" sz="2000" dirty="0">
                  <a:latin typeface="Arial" charset="0"/>
                  <a:ea typeface="Arial" charset="0"/>
                  <a:cs typeface="Arial" charset="0"/>
                </a:endParaRPr>
              </a:p>
              <a:p>
                <a:pPr lvl="2" algn="l">
                  <a:spcBef>
                    <a:spcPts val="0"/>
                  </a:spcBef>
                </a:pPr>
                <a:r>
                  <a:rPr lang="en-US" sz="2000" dirty="0">
                    <a:latin typeface="Arial" charset="0"/>
                    <a:ea typeface="Arial" charset="0"/>
                    <a:cs typeface="Arial" charset="0"/>
                  </a:rPr>
                  <a:t>Since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𝜁</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𝑗</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ea typeface="Cambria Math" panose="02040503050406030204" pitchFamily="18" charset="0"/>
                                <a:cs typeface="Arial" charset="0"/>
                              </a:rPr>
                              <m:t>𝑗</m:t>
                            </m:r>
                          </m:sub>
                        </m:sSub>
                      </m:num>
                      <m:den>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m:t>
                        </m:r>
                      </m:den>
                    </m:f>
                  </m:oMath>
                </a14:m>
                <a:r>
                  <a:rPr lang="en-US" sz="2000" dirty="0">
                    <a:latin typeface="Arial" charset="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𝑊</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𝛼</m:t>
                        </m:r>
                      </m:e>
                    </m:d>
                  </m:oMath>
                </a14:m>
                <a:r>
                  <a:rPr lang="en-US" sz="2000" dirty="0">
                    <a:latin typeface="Arial" charset="0"/>
                    <a:ea typeface="Arial" charset="0"/>
                    <a:cs typeface="Arial" charset="0"/>
                  </a:rPr>
                  <a:t> becomes a quadratic function in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𝑗</m:t>
                        </m:r>
                      </m:sub>
                    </m:sSub>
                  </m:oMath>
                </a14:m>
                <a:r>
                  <a:rPr lang="en-US" sz="2000" dirty="0">
                    <a:latin typeface="Arial" charset="0"/>
                    <a:ea typeface="Arial" charset="0"/>
                    <a:cs typeface="Arial" charset="0"/>
                  </a:rPr>
                  <a:t>, which is easy to optimize, we call the solution 𝛼</a:t>
                </a:r>
                <a:r>
                  <a:rPr lang="en-US" sz="2000" baseline="-25000" dirty="0">
                    <a:latin typeface="Arial" charset="0"/>
                    <a:ea typeface="Arial" charset="0"/>
                    <a:cs typeface="Arial" charset="0"/>
                  </a:rPr>
                  <a:t>j</a:t>
                </a:r>
                <a:r>
                  <a:rPr lang="en-US" sz="2000" dirty="0">
                    <a:latin typeface="Arial" charset="0"/>
                    <a:ea typeface="Arial" charset="0"/>
                    <a:cs typeface="Arial" charset="0"/>
                  </a:rPr>
                  <a:t>’. </a:t>
                </a:r>
              </a:p>
              <a:p>
                <a:pPr lvl="2" algn="l">
                  <a:spcBef>
                    <a:spcPts val="0"/>
                  </a:spcBef>
                </a:pPr>
                <a:r>
                  <a:rPr lang="en-US" sz="2000" dirty="0">
                    <a:latin typeface="Arial" charset="0"/>
                    <a:ea typeface="Arial" charset="0"/>
                    <a:cs typeface="Arial" charset="0"/>
                  </a:rPr>
                  <a:t>Setting L =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𝑗</m:t>
                        </m:r>
                      </m:sub>
                    </m:sSub>
                  </m:oMath>
                </a14:m>
                <a:r>
                  <a:rPr lang="en-US" sz="2000" dirty="0">
                    <a:latin typeface="Arial" charset="0"/>
                    <a:ea typeface="Arial" charset="0"/>
                    <a:cs typeface="Arial" charset="0"/>
                  </a:rPr>
                  <a:t> and H= min(C,  C +</a:t>
                </a:r>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𝑗</m:t>
                        </m:r>
                      </m:sub>
                    </m:sSub>
                  </m:oMath>
                </a14:m>
                <a:r>
                  <a:rPr lang="en-US" sz="2000" dirty="0">
                    <a:latin typeface="Arial" charset="0"/>
                    <a:ea typeface="Arial" charset="0"/>
                    <a:cs typeface="Arial" charset="0"/>
                  </a:rPr>
                  <a:t>),</a:t>
                </a:r>
              </a:p>
              <a:p>
                <a:pPr lvl="3" algn="l">
                  <a:spcBef>
                    <a:spcPts val="0"/>
                  </a:spcBef>
                </a:pPr>
                <a:r>
                  <a:rPr lang="en-US" sz="2000" dirty="0">
                    <a:latin typeface="Arial" charset="0"/>
                    <a:ea typeface="Arial" charset="0"/>
                    <a:cs typeface="Arial" charset="0"/>
                  </a:rPr>
                  <a:t>if L ≤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H , put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endParaRPr lang="en-US" sz="2000" dirty="0">
                  <a:latin typeface="Arial" charset="0"/>
                  <a:ea typeface="Arial" charset="0"/>
                  <a:cs typeface="Arial" charset="0"/>
                </a:endParaRPr>
              </a:p>
              <a:p>
                <a:pPr lvl="3" algn="l">
                  <a:spcBef>
                    <a:spcPts val="0"/>
                  </a:spcBef>
                </a:pPr>
                <a:r>
                  <a:rPr lang="en-US" sz="2000" dirty="0">
                    <a:latin typeface="Arial" charset="0"/>
                    <a:ea typeface="Arial" charset="0"/>
                    <a:cs typeface="Arial" charset="0"/>
                  </a:rPr>
                  <a:t>if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L, put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L</a:t>
                </a:r>
              </a:p>
              <a:p>
                <a:pPr lvl="3" algn="l">
                  <a:spcBef>
                    <a:spcPts val="0"/>
                  </a:spcBef>
                </a:pPr>
                <a:r>
                  <a:rPr lang="en-US" sz="2000" dirty="0">
                    <a:latin typeface="Arial" charset="0"/>
                    <a:ea typeface="Arial" charset="0"/>
                    <a:cs typeface="Arial" charset="0"/>
                  </a:rPr>
                  <a:t>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H. and H if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H. </a:t>
                </a:r>
              </a:p>
              <a:p>
                <a:pPr lvl="2" algn="l"/>
                <a:endParaRPr lang="en-US" baseline="-250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9514" y="1859610"/>
                <a:ext cx="11219089" cy="4811756"/>
              </a:xfrm>
              <a:blipFill>
                <a:blip r:embed="rId3"/>
                <a:stretch>
                  <a:fillRect l="-792" t="-15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63</a:t>
            </a:fld>
            <a:endParaRPr lang="en-US" dirty="0"/>
          </a:p>
        </p:txBody>
      </p:sp>
    </p:spTree>
    <p:extLst>
      <p:ext uri="{BB962C8B-B14F-4D97-AF65-F5344CB8AC3E}">
        <p14:creationId xmlns:p14="http://schemas.microsoft.com/office/powerpoint/2010/main" val="3625435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8613"/>
            <a:ext cx="11582400" cy="1081539"/>
          </a:xfrm>
        </p:spPr>
        <p:txBody>
          <a:bodyPr anchor="ctr">
            <a:noAutofit/>
          </a:bodyPr>
          <a:lstStyle/>
          <a:p>
            <a:pPr algn="ctr"/>
            <a:r>
              <a:rPr lang="en-US" sz="4400" dirty="0">
                <a:latin typeface="Arial" panose="020B0604020202020204" pitchFamily="34" charset="0"/>
                <a:cs typeface="Arial" panose="020B0604020202020204" pitchFamily="34" charset="0"/>
              </a:rPr>
              <a:t>What happens when there is not a separating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316297"/>
                <a:ext cx="11582399" cy="3775587"/>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Introduce slack variables to deal with noisy data (see regularization)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y(i)= 1 if w</a:t>
                </a:r>
                <a:r>
                  <a:rPr lang="en-US" baseline="30000" dirty="0">
                    <a:latin typeface="Arial" charset="0"/>
                    <a:ea typeface="Arial" charset="0"/>
                    <a:cs typeface="Arial" charset="0"/>
                  </a:rPr>
                  <a:t>T</a:t>
                </a:r>
                <a:r>
                  <a:rPr lang="en-US" dirty="0">
                    <a:latin typeface="Arial" charset="0"/>
                    <a:ea typeface="Arial" charset="0"/>
                    <a:cs typeface="Arial" charset="0"/>
                  </a:rPr>
                  <a:t>x(i)+b ≥ 1-𝜉</a:t>
                </a:r>
                <a:r>
                  <a:rPr lang="en-US" baseline="-25000" dirty="0">
                    <a:latin typeface="Arial" charset="0"/>
                    <a:ea typeface="Arial" charset="0"/>
                    <a:cs typeface="Arial" charset="0"/>
                  </a:rPr>
                  <a:t>I</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y(i)= -1 if w</a:t>
                </a:r>
                <a:r>
                  <a:rPr lang="en-US" baseline="30000" dirty="0">
                    <a:latin typeface="Arial" charset="0"/>
                    <a:ea typeface="Arial" charset="0"/>
                    <a:cs typeface="Arial" charset="0"/>
                  </a:rPr>
                  <a:t>T</a:t>
                </a:r>
                <a:r>
                  <a:rPr lang="en-US" dirty="0">
                    <a:latin typeface="Arial" charset="0"/>
                    <a:ea typeface="Arial" charset="0"/>
                    <a:cs typeface="Arial" charset="0"/>
                  </a:rPr>
                  <a:t>x(i)+b ≥ -1+𝜉</a:t>
                </a:r>
                <a:r>
                  <a:rPr lang="en-US" baseline="-25000" dirty="0">
                    <a:latin typeface="Arial" charset="0"/>
                    <a:ea typeface="Arial" charset="0"/>
                    <a:cs typeface="Arial" charset="0"/>
                  </a:rPr>
                  <a:t>i</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Transform into higher dimensional problem</a:t>
                </a:r>
              </a:p>
              <a:p>
                <a:pPr marL="800100" lvl="1" indent="-342900" algn="l">
                  <a:lnSpc>
                    <a:spcPct val="100000"/>
                  </a:lnSpc>
                  <a:spcBef>
                    <a:spcPts val="0"/>
                  </a:spcBef>
                  <a:buFont typeface="Arial" panose="020B0604020202020204" pitchFamily="34" charset="0"/>
                  <a:buChar char="•"/>
                </a:pPr>
                <a:r>
                  <a:rPr lang="en-US" dirty="0">
                    <a:cs typeface="Arial" charset="0"/>
                  </a:rPr>
                  <a:t>𝜱(x</a:t>
                </a:r>
                <a:r>
                  <a:rPr lang="en-US" baseline="-25000" dirty="0">
                    <a:cs typeface="Arial" charset="0"/>
                  </a:rPr>
                  <a:t>1</a:t>
                </a:r>
                <a:r>
                  <a:rPr lang="en-US" dirty="0">
                    <a:cs typeface="Arial" charset="0"/>
                  </a:rPr>
                  <a:t>, x</a:t>
                </a:r>
                <a:r>
                  <a:rPr lang="en-US" baseline="-25000" dirty="0">
                    <a:cs typeface="Arial" charset="0"/>
                  </a:rPr>
                  <a:t>2</a:t>
                </a:r>
                <a:r>
                  <a:rPr lang="en-US" dirty="0">
                    <a:cs typeface="Arial" charset="0"/>
                  </a:rPr>
                  <a:t>)= </a:t>
                </a:r>
                <a14:m>
                  <m:oMath xmlns:m="http://schemas.openxmlformats.org/officeDocument/2006/math">
                    <m:r>
                      <a:rPr lang="en-US" b="0" i="0" smtClean="0">
                        <a:latin typeface="Cambria Math" panose="02040503050406030204" pitchFamily="18" charset="0"/>
                        <a:cs typeface="Arial" charset="0"/>
                      </a:rPr>
                      <m:t>(</m:t>
                    </m:r>
                    <m:sSup>
                      <m:sSupPr>
                        <m:ctrlPr>
                          <a:rPr lang="en-US" i="1" smtClean="0">
                            <a:latin typeface="Cambria Math" panose="02040503050406030204" pitchFamily="18" charset="0"/>
                            <a:cs typeface="Arial" charset="0"/>
                          </a:rPr>
                        </m:ctrlPr>
                      </m:sSup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1</m:t>
                            </m:r>
                          </m:sub>
                        </m:sSub>
                      </m:e>
                      <m:sup>
                        <m:r>
                          <a:rPr lang="en-US" b="0" i="1" smtClean="0">
                            <a:latin typeface="Cambria Math" panose="02040503050406030204" pitchFamily="18" charset="0"/>
                            <a:cs typeface="Arial" charset="0"/>
                          </a:rPr>
                          <m:t>2</m:t>
                        </m:r>
                      </m:sup>
                    </m:sSup>
                    <m:r>
                      <a:rPr lang="en-US" b="0" i="0" smtClean="0">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e>
                      <m:sup>
                        <m:r>
                          <a:rPr lang="en-US" i="1">
                            <a:latin typeface="Cambria Math" panose="02040503050406030204" pitchFamily="18" charset="0"/>
                            <a:cs typeface="Arial" charset="0"/>
                          </a:rPr>
                          <m:t>2</m:t>
                        </m:r>
                      </m:sup>
                    </m:sSup>
                    <m:r>
                      <a:rPr lang="en-US">
                        <a:latin typeface="Cambria Math" panose="02040503050406030204" pitchFamily="18" charset="0"/>
                        <a:cs typeface="Arial" charset="0"/>
                      </a:rPr>
                      <m:t>,</m:t>
                    </m:r>
                    <m:r>
                      <a:rPr lang="en-US" b="0" i="0" smtClean="0">
                        <a:latin typeface="Cambria Math" panose="02040503050406030204" pitchFamily="18" charset="0"/>
                        <a:cs typeface="Arial" charset="0"/>
                      </a:rPr>
                      <m:t> </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2</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𝑥</m:t>
                            </m:r>
                          </m:e>
                          <m:sub>
                            <m:r>
                              <a:rPr lang="en-US" b="0" i="1" smtClean="0">
                                <a:latin typeface="Cambria Math" panose="02040503050406030204" pitchFamily="18" charset="0"/>
                                <a:ea typeface="Cambria Math" panose="02040503050406030204" pitchFamily="18" charset="0"/>
                                <a:cs typeface="Arial" charset="0"/>
                              </a:rPr>
                              <m:t>1</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𝑥</m:t>
                            </m:r>
                          </m:e>
                          <m:sub>
                            <m:r>
                              <a:rPr lang="en-US" b="0" i="1" smtClean="0">
                                <a:latin typeface="Cambria Math" panose="02040503050406030204" pitchFamily="18" charset="0"/>
                                <a:ea typeface="Cambria Math" panose="02040503050406030204" pitchFamily="18" charset="0"/>
                                <a:cs typeface="Arial" charset="0"/>
                              </a:rPr>
                              <m:t>2</m:t>
                            </m:r>
                          </m:sub>
                        </m:sSub>
                      </m:e>
                    </m:rad>
                    <m:r>
                      <a:rPr lang="en-US" b="0" i="1" smtClean="0">
                        <a:latin typeface="Cambria Math" panose="02040503050406030204" pitchFamily="18" charset="0"/>
                        <a:ea typeface="Cambria Math" panose="02040503050406030204" pitchFamily="18" charset="0"/>
                        <a:cs typeface="Arial" charset="0"/>
                      </a:rPr>
                      <m:t>)</m:t>
                    </m:r>
                  </m:oMath>
                </a14:m>
                <a:r>
                  <a:rPr lang="en-US" dirty="0">
                    <a:cs typeface="Arial" charset="0"/>
                  </a:rPr>
                  <a:t>, or</a:t>
                </a: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cs typeface="Arial" charset="0"/>
                          </a:rPr>
                        </m:ctrlPr>
                      </m:sSup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1</m:t>
                            </m:r>
                          </m:sub>
                        </m:sSub>
                      </m:e>
                      <m:sup>
                        <m:r>
                          <a:rPr lang="en-US" b="0" i="1" smtClean="0">
                            <a:latin typeface="Cambria Math" panose="02040503050406030204" pitchFamily="18" charset="0"/>
                            <a:cs typeface="Arial" charset="0"/>
                          </a:rPr>
                          <m:t>2 </m:t>
                        </m:r>
                      </m:sup>
                    </m:sSup>
                    <m:r>
                      <a:rPr lang="en-US" b="0" i="1" smtClean="0">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e>
                      <m:sup>
                        <m:r>
                          <a:rPr lang="en-US" i="1">
                            <a:latin typeface="Cambria Math" panose="02040503050406030204" pitchFamily="18" charset="0"/>
                            <a:cs typeface="Arial" charset="0"/>
                          </a:rPr>
                          <m:t>2 </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1</m:t>
                        </m:r>
                      </m:sub>
                    </m:sSub>
                    <m:r>
                      <a:rPr lang="en-US" b="0" i="1" smtClean="0">
                        <a:latin typeface="Cambria Math" panose="02040503050406030204" pitchFamily="18" charset="0"/>
                        <a:cs typeface="Arial" charset="0"/>
                      </a:rPr>
                      <m:t> −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oMath>
                </a14:m>
                <a:r>
                  <a:rPr lang="en-US" dirty="0">
                    <a:latin typeface="Arial" charset="0"/>
                    <a:ea typeface="Arial" charset="0"/>
                    <a:cs typeface="Arial" charset="0"/>
                  </a:rPr>
                  <a:t>, 𝜱: (x</a:t>
                </a:r>
                <a:r>
                  <a:rPr lang="en-US" baseline="-25000" dirty="0">
                    <a:latin typeface="Arial" charset="0"/>
                    <a:ea typeface="Arial" charset="0"/>
                    <a:cs typeface="Arial" charset="0"/>
                  </a:rPr>
                  <a:t>1</a:t>
                </a:r>
                <a:r>
                  <a:rPr lang="en-US" dirty="0">
                    <a:latin typeface="Arial" charset="0"/>
                    <a:ea typeface="Arial" charset="0"/>
                    <a:cs typeface="Arial" charset="0"/>
                  </a:rPr>
                  <a:t>, x</a:t>
                </a:r>
                <a:r>
                  <a:rPr lang="en-US" baseline="-25000" dirty="0">
                    <a:latin typeface="Arial" charset="0"/>
                    <a:ea typeface="Arial" charset="0"/>
                    <a:cs typeface="Arial" charset="0"/>
                  </a:rPr>
                  <a:t>2</a:t>
                </a:r>
                <a:r>
                  <a:rPr lang="en-US" dirty="0">
                    <a:latin typeface="Arial" charset="0"/>
                    <a:ea typeface="Arial" charset="0"/>
                    <a:cs typeface="Arial" charset="0"/>
                  </a:rPr>
                  <a:t>) </a:t>
                </a:r>
                <a:r>
                  <a:rPr lang="en-US" dirty="0">
                    <a:latin typeface="Arial" charset="0"/>
                    <a:ea typeface="Arial" charset="0"/>
                    <a:cs typeface="Arial" charset="0"/>
                    <a:sym typeface="Wingdings" pitchFamily="2" charset="2"/>
                  </a:rPr>
                  <a:t> </a:t>
                </a:r>
                <a14:m>
                  <m:oMath xmlns:m="http://schemas.openxmlformats.org/officeDocument/2006/math">
                    <m:r>
                      <a:rPr lang="en-US" b="0" i="1" smtClean="0">
                        <a:latin typeface="Cambria Math" panose="02040503050406030204" pitchFamily="18" charset="0"/>
                        <a:ea typeface="Arial" charset="0"/>
                        <a:cs typeface="Arial" charset="0"/>
                        <a:sym typeface="Wingdings" pitchFamily="2" charset="2"/>
                      </a:rPr>
                      <m:t>(</m:t>
                    </m:r>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1</m:t>
                            </m:r>
                          </m:sub>
                        </m:sSub>
                      </m:e>
                      <m:sup>
                        <m:r>
                          <a:rPr lang="en-US" i="1">
                            <a:latin typeface="Cambria Math" panose="02040503050406030204" pitchFamily="18" charset="0"/>
                            <a:cs typeface="Arial" charset="0"/>
                          </a:rPr>
                          <m:t>2 </m:t>
                        </m:r>
                      </m:sup>
                    </m:sSup>
                  </m:oMath>
                </a14:m>
                <a:r>
                  <a:rPr lang="en-US" dirty="0">
                    <a:latin typeface="Arial" charset="0"/>
                    <a:ea typeface="Arial" charset="0"/>
                    <a:cs typeface="Arial" charset="0"/>
                  </a:rPr>
                  <a:t>, </a:t>
                </a:r>
                <a14:m>
                  <m:oMath xmlns:m="http://schemas.openxmlformats.org/officeDocument/2006/math">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2</m:t>
                            </m:r>
                          </m:sub>
                        </m:sSub>
                      </m:e>
                      <m:sup>
                        <m:r>
                          <a:rPr lang="en-US" i="1">
                            <a:latin typeface="Cambria Math" panose="02040503050406030204" pitchFamily="18" charset="0"/>
                            <a:cs typeface="Arial" charset="0"/>
                          </a:rPr>
                          <m:t>2 </m:t>
                        </m:r>
                      </m:sup>
                    </m:sSup>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√2</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1</m:t>
                        </m:r>
                      </m:sub>
                    </m:sSub>
                  </m:oMath>
                </a14:m>
                <a:r>
                  <a:rPr lang="en-US" dirty="0">
                    <a:latin typeface="Arial" charset="0"/>
                    <a:ea typeface="Arial" charset="0"/>
                    <a:cs typeface="Arial" charset="0"/>
                  </a:rPr>
                  <a:t>,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√2</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oMath>
                </a14:m>
                <a:r>
                  <a:rPr lang="en-US" dirty="0">
                    <a:latin typeface="Arial" charset="0"/>
                    <a:ea typeface="Arial" charset="0"/>
                    <a:cs typeface="Arial" charset="0"/>
                  </a:rPr>
                  <a:t>,1) </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Sometimes problem is separable in higher dimension</a:t>
                </a: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𝑚𝑎𝑥</m:t>
                        </m:r>
                      </m:e>
                      <m:sub>
                        <m:r>
                          <a:rPr lang="en-US" sz="2000" i="1">
                            <a:latin typeface="Cambria Math" panose="02040503050406030204" pitchFamily="18" charset="0"/>
                            <a:ea typeface="Cambria Math" panose="02040503050406030204" pitchFamily="18" charset="0"/>
                            <a:cs typeface="Arial" charset="0"/>
                          </a:rPr>
                          <m:t>𝛼</m:t>
                        </m:r>
                      </m:sub>
                    </m:sSub>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𝑊</m:t>
                    </m:r>
                    <m:d>
                      <m:dPr>
                        <m:ctrlPr>
                          <a:rPr lang="en-US" sz="2000" i="1">
                            <a:latin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𝛼</m:t>
                        </m:r>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e>
                    </m:nary>
                    <m:r>
                      <m:rPr>
                        <m:nor/>
                      </m:rPr>
                      <a:rPr lang="en-US" sz="2000">
                        <a:latin typeface="Arial" charset="0"/>
                        <a:ea typeface="Arial" charset="0"/>
                        <a:cs typeface="Arial" charset="0"/>
                      </a:rPr>
                      <m:t> −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r>
                      <m:rPr>
                        <m:nor/>
                      </m:rPr>
                      <a:rPr lang="en-US" sz="2000">
                        <a:latin typeface="Arial" charset="0"/>
                        <a:ea typeface="Arial"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 </m:t>
                        </m:r>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𝑗</m:t>
                        </m:r>
                        <m:r>
                          <a:rPr lang="en-US" sz="2000" i="1" baseline="-25000">
                            <a:latin typeface="Cambria Math" panose="02040503050406030204" pitchFamily="18" charset="0"/>
                            <a:ea typeface="Cambria Math" panose="02040503050406030204" pitchFamily="18" charset="0"/>
                            <a:cs typeface="Arial" charset="0"/>
                          </a:rPr>
                          <m:t> </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smtClean="0">
                                <a:latin typeface="Cambria Math" panose="02040503050406030204" pitchFamily="18" charset="0"/>
                                <a:ea typeface="Cambria Math" panose="02040503050406030204" pitchFamily="18" charset="0"/>
                                <a:cs typeface="Arial" charset="0"/>
                              </a:rPr>
                              <m:t>Φ</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𝛷</m:t>
                            </m:r>
                            <m:r>
                              <a:rPr lang="en-US" sz="2000" b="1" i="1" smtClean="0">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e>
                    </m:nary>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≥0</m:t>
                    </m:r>
                  </m:oMath>
                </a14:m>
                <a:r>
                  <a:rPr lang="en-US" sz="2000" dirty="0">
                    <a:latin typeface="Arial" charset="0"/>
                    <a:ea typeface="Arial" charset="0"/>
                    <a:cs typeface="Arial"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=0</m:t>
                        </m:r>
                      </m:e>
                    </m:nary>
                  </m:oMath>
                </a14:m>
                <a:endParaRPr lang="en-US" sz="2000" dirty="0">
                  <a:latin typeface="Arial" charset="0"/>
                  <a:ea typeface="Arial" charset="0"/>
                  <a:cs typeface="Arial" charset="0"/>
                </a:endParaRP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Use Kernel trick:</a:t>
                </a:r>
                <a14:m>
                  <m:oMath xmlns:m="http://schemas.openxmlformats.org/officeDocument/2006/math">
                    <m:d>
                      <m:dPr>
                        <m:ctrlPr>
                          <a:rPr lang="en-US" i="1">
                            <a:latin typeface="Cambria Math" panose="02040503050406030204" pitchFamily="18" charset="0"/>
                            <a:ea typeface="Cambria Math" panose="02040503050406030204" pitchFamily="18" charset="0"/>
                            <a:cs typeface="Arial" charset="0"/>
                          </a:rPr>
                        </m:ctrlPr>
                      </m:dPr>
                      <m:e>
                        <m:r>
                          <m:rPr>
                            <m:sty m:val="p"/>
                          </m:rPr>
                          <a:rPr lang="el-GR" i="1">
                            <a:latin typeface="Cambria Math" panose="02040503050406030204" pitchFamily="18" charset="0"/>
                            <a:ea typeface="Cambria Math" panose="02040503050406030204" pitchFamily="18" charset="0"/>
                            <a:cs typeface="Arial" charset="0"/>
                          </a:rPr>
                          <m:t>Φ</m:t>
                        </m:r>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𝑇</m:t>
                            </m:r>
                          </m:sup>
                        </m:sSup>
                        <m:r>
                          <a:rPr lang="en-US" i="1">
                            <a:latin typeface="Cambria Math" panose="02040503050406030204" pitchFamily="18" charset="0"/>
                            <a:ea typeface="Cambria Math" panose="02040503050406030204" pitchFamily="18" charset="0"/>
                            <a:cs typeface="Arial" charset="0"/>
                          </a:rPr>
                          <m:t>𝛷</m:t>
                        </m:r>
                        <m:r>
                          <a:rPr lang="en-US" b="1" i="1">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𝑗</m:t>
                        </m:r>
                        <m:r>
                          <a:rPr lang="en-US" i="1">
                            <a:latin typeface="Cambria Math" panose="02040503050406030204" pitchFamily="18" charset="0"/>
                            <a:ea typeface="Cambria Math" panose="02040503050406030204" pitchFamily="18" charset="0"/>
                            <a:cs typeface="Arial" charset="0"/>
                          </a:rPr>
                          <m:t>)</m:t>
                        </m:r>
                      </m:e>
                    </m:d>
                  </m:oMath>
                </a14:m>
                <a:r>
                  <a:rPr lang="en-US" dirty="0">
                    <a:latin typeface="Arial" charset="0"/>
                    <a:ea typeface="Arial" charset="0"/>
                    <a:cs typeface="Arial" charset="0"/>
                  </a:rPr>
                  <a:t>= K(</a:t>
                </a:r>
                <a14:m>
                  <m:oMath xmlns:m="http://schemas.openxmlformats.org/officeDocument/2006/math">
                    <m: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b="0" i="1" smtClean="0">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a:rPr lang="en-US" b="0" i="1" smtClean="0">
                            <a:latin typeface="Cambria Math" panose="02040503050406030204" pitchFamily="18" charset="0"/>
                            <a:ea typeface="Cambria Math" panose="02040503050406030204" pitchFamily="18" charset="0"/>
                            <a:cs typeface="Arial" charset="0"/>
                          </a:rPr>
                          <m:t>𝑗</m:t>
                        </m:r>
                      </m:e>
                    </m:d>
                    <m:r>
                      <a:rPr lang="en-US" i="1">
                        <a:latin typeface="Cambria Math" panose="02040503050406030204" pitchFamily="18" charset="0"/>
                        <a:ea typeface="Cambria Math" panose="02040503050406030204" pitchFamily="18" charset="0"/>
                        <a:cs typeface="Arial" charset="0"/>
                      </a:rPr>
                      <m:t>)</m:t>
                    </m:r>
                  </m:oMath>
                </a14:m>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2316297"/>
                <a:ext cx="11582399" cy="3775587"/>
              </a:xfrm>
              <a:blipFill>
                <a:blip r:embed="rId3"/>
                <a:stretch>
                  <a:fillRect l="-439" t="-6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64</a:t>
            </a:fld>
            <a:endParaRPr lang="en-US" dirty="0"/>
          </a:p>
        </p:txBody>
      </p:sp>
    </p:spTree>
    <p:extLst>
      <p:ext uri="{BB962C8B-B14F-4D97-AF65-F5344CB8AC3E}">
        <p14:creationId xmlns:p14="http://schemas.microsoft.com/office/powerpoint/2010/main" val="900497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6847"/>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example</a:t>
            </a:r>
          </a:p>
        </p:txBody>
      </p:sp>
      <p:sp>
        <p:nvSpPr>
          <p:cNvPr id="3" name="Content Placeholder 2"/>
          <p:cNvSpPr>
            <a:spLocks noGrp="1"/>
          </p:cNvSpPr>
          <p:nvPr>
            <p:ph idx="1"/>
          </p:nvPr>
        </p:nvSpPr>
        <p:spPr>
          <a:xfrm>
            <a:off x="668216" y="2066386"/>
            <a:ext cx="5673969" cy="4655090"/>
          </a:xfrm>
        </p:spPr>
        <p:txBody>
          <a:bodyPr>
            <a:noAutofit/>
          </a:bodyPr>
          <a:lstStyle/>
          <a:p>
            <a:pPr marL="342900" indent="-342900" algn="l">
              <a:buFont typeface="Arial" panose="020B0604020202020204" pitchFamily="34" charset="0"/>
              <a:buChar char="•"/>
            </a:pPr>
            <a:r>
              <a:rPr lang="en-US" sz="2000" b="1" dirty="0">
                <a:latin typeface="Arial" panose="020B0604020202020204" pitchFamily="34" charset="0"/>
                <a:cs typeface="Arial" panose="020B0604020202020204" pitchFamily="34" charset="0"/>
              </a:rPr>
              <a:t>w</a:t>
            </a:r>
            <a:r>
              <a:rPr lang="en-US" sz="2000" baseline="30000" dirty="0">
                <a:latin typeface="Arial" panose="020B0604020202020204" pitchFamily="34" charset="0"/>
                <a:cs typeface="Arial" panose="020B0604020202020204" pitchFamily="34" charset="0"/>
              </a:rPr>
              <a:t>T</a:t>
            </a:r>
            <a:r>
              <a:rPr lang="en-US" sz="2000" b="1" dirty="0">
                <a:latin typeface="Arial" panose="020B0604020202020204" pitchFamily="34" charset="0"/>
                <a:cs typeface="Arial" panose="020B0604020202020204" pitchFamily="34" charset="0"/>
              </a:rPr>
              <a:t>x </a:t>
            </a:r>
            <a:r>
              <a:rPr lang="en-US" sz="2000" dirty="0">
                <a:latin typeface="Arial" panose="020B0604020202020204" pitchFamily="34" charset="0"/>
                <a:cs typeface="Arial" panose="020B0604020202020204" pitchFamily="34" charset="0"/>
              </a:rPr>
              <a:t>+ b = 0, </a:t>
            </a:r>
            <a:r>
              <a:rPr lang="en-US" sz="2000" b="1" dirty="0">
                <a:latin typeface="Arial" panose="020B0604020202020204" pitchFamily="34" charset="0"/>
                <a:cs typeface="Arial" panose="020B0604020202020204" pitchFamily="34" charset="0"/>
              </a:rPr>
              <a:t>x </a:t>
            </a:r>
            <a:r>
              <a:rPr lang="en-US" sz="2000" dirty="0">
                <a:latin typeface="Arial" panose="020B0604020202020204" pitchFamily="34" charset="0"/>
                <a:cs typeface="Arial" panose="020B0604020202020204" pitchFamily="34" charset="0"/>
              </a:rPr>
              <a:t>= (x, y)</a:t>
            </a:r>
          </a:p>
          <a:p>
            <a:pPr marL="800100" lvl="1" indent="-342900" algn="l">
              <a:buFont typeface="Arial" panose="020B0604020202020204" pitchFamily="34" charset="0"/>
              <a:buChar char="•"/>
            </a:pPr>
            <a:r>
              <a:rPr lang="en-US" sz="1800" b="1" dirty="0">
                <a:latin typeface="Arial" panose="020B0604020202020204" pitchFamily="34" charset="0"/>
                <a:cs typeface="Arial" panose="020B0604020202020204" pitchFamily="34" charset="0"/>
              </a:rPr>
              <a:t>w</a:t>
            </a:r>
            <a:r>
              <a:rPr lang="en-US" sz="1800" dirty="0">
                <a:latin typeface="Arial" panose="020B0604020202020204" pitchFamily="34" charset="0"/>
                <a:cs typeface="Arial" panose="020B0604020202020204" pitchFamily="34" charset="0"/>
              </a:rPr>
              <a:t>:  (0.4961, 0.8682), b: 0.0000</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test point:  (8.0000, 8.0000), </a:t>
            </a:r>
            <a:r>
              <a:rPr lang="en-US" sz="2000" b="1" dirty="0">
                <a:latin typeface="Arial" panose="020B0604020202020204" pitchFamily="34" charset="0"/>
                <a:cs typeface="Arial" panose="020B0604020202020204" pitchFamily="34" charset="0"/>
              </a:rPr>
              <a:t>w</a:t>
            </a:r>
            <a:r>
              <a:rPr lang="en-US" sz="2000" dirty="0">
                <a:latin typeface="Arial" panose="020B0604020202020204" pitchFamily="34" charset="0"/>
                <a:cs typeface="Arial" panose="020B0604020202020204" pitchFamily="34" charset="0"/>
              </a:rPr>
              <a:t>:   (0.4961, 0.8682), b:   0</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Prediction 1: 1.00</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test point:  (-8.0000, -8.0000), </a:t>
            </a:r>
            <a:r>
              <a:rPr lang="en-US" sz="2000" b="1" dirty="0">
                <a:latin typeface="Arial" panose="020B0604020202020204" pitchFamily="34" charset="0"/>
                <a:cs typeface="Arial" panose="020B0604020202020204" pitchFamily="34" charset="0"/>
              </a:rPr>
              <a:t>w</a:t>
            </a:r>
            <a:r>
              <a:rPr lang="en-US" sz="2000" dirty="0">
                <a:latin typeface="Arial" panose="020B0604020202020204" pitchFamily="34" charset="0"/>
                <a:cs typeface="Arial" panose="020B0604020202020204" pitchFamily="34" charset="0"/>
              </a:rPr>
              <a:t>: (0.4961, 0.8682), b:   0</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Prediction 2 : -1.00</a:t>
            </a: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65</a:t>
            </a:fld>
            <a:endParaRPr lang="en-US" dirty="0"/>
          </a:p>
        </p:txBody>
      </p:sp>
      <p:pic>
        <p:nvPicPr>
          <p:cNvPr id="4" name="Picture 3">
            <a:extLst>
              <a:ext uri="{FF2B5EF4-FFF2-40B4-BE49-F238E27FC236}">
                <a16:creationId xmlns:a16="http://schemas.microsoft.com/office/drawing/2014/main" id="{CA2F07C5-57C2-E642-B86A-5344338A2373}"/>
              </a:ext>
            </a:extLst>
          </p:cNvPr>
          <p:cNvPicPr>
            <a:picLocks noChangeAspect="1"/>
          </p:cNvPicPr>
          <p:nvPr/>
        </p:nvPicPr>
        <p:blipFill>
          <a:blip r:embed="rId3"/>
          <a:stretch>
            <a:fillRect/>
          </a:stretch>
        </p:blipFill>
        <p:spPr>
          <a:xfrm>
            <a:off x="6847133" y="3200400"/>
            <a:ext cx="5274529" cy="3155951"/>
          </a:xfrm>
          <a:prstGeom prst="rect">
            <a:avLst/>
          </a:prstGeom>
        </p:spPr>
      </p:pic>
    </p:spTree>
    <p:extLst>
      <p:ext uri="{BB962C8B-B14F-4D97-AF65-F5344CB8AC3E}">
        <p14:creationId xmlns:p14="http://schemas.microsoft.com/office/powerpoint/2010/main" val="2882073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85423"/>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Another SVM example</a:t>
            </a:r>
          </a:p>
        </p:txBody>
      </p:sp>
      <p:sp>
        <p:nvSpPr>
          <p:cNvPr id="3" name="Content Placeholder 2"/>
          <p:cNvSpPr>
            <a:spLocks noGrp="1"/>
          </p:cNvSpPr>
          <p:nvPr>
            <p:ph idx="1"/>
          </p:nvPr>
        </p:nvSpPr>
        <p:spPr>
          <a:xfrm>
            <a:off x="304800" y="1644649"/>
            <a:ext cx="11582400" cy="521335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Todo</a:t>
            </a: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spTree>
    <p:extLst>
      <p:ext uri="{BB962C8B-B14F-4D97-AF65-F5344CB8AC3E}">
        <p14:creationId xmlns:p14="http://schemas.microsoft.com/office/powerpoint/2010/main" val="2448232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7, Likelihood maximization</a:t>
            </a:r>
          </a:p>
        </p:txBody>
      </p:sp>
      <p:sp>
        <p:nvSpPr>
          <p:cNvPr id="3" name="Content Placeholder 2"/>
          <p:cNvSpPr>
            <a:spLocks noGrp="1"/>
          </p:cNvSpPr>
          <p:nvPr>
            <p:ph idx="1"/>
          </p:nvPr>
        </p:nvSpPr>
        <p:spPr>
          <a:xfrm>
            <a:off x="619432" y="2160697"/>
            <a:ext cx="11112910" cy="4099423"/>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EM algorithm</a:t>
            </a:r>
          </a:p>
          <a:p>
            <a:pPr marL="342900" indent="-342900" algn="l">
              <a:buFont typeface="Arial" charset="0"/>
              <a:buChar char="•"/>
            </a:pPr>
            <a:r>
              <a:rPr lang="en-US" dirty="0">
                <a:latin typeface="Arial" panose="020B0604020202020204" pitchFamily="34" charset="0"/>
                <a:cs typeface="Arial" panose="020B0604020202020204" pitchFamily="34" charset="0"/>
              </a:rPr>
              <a:t>Gaussian mixtures</a:t>
            </a:r>
          </a:p>
          <a:p>
            <a:pPr marL="342900" indent="-342900" algn="l">
              <a:buFont typeface="Arial" charset="0"/>
              <a:buChar char="•"/>
            </a:pPr>
            <a:r>
              <a:rPr lang="en-US" dirty="0">
                <a:latin typeface="Arial" panose="020B0604020202020204" pitchFamily="34" charset="0"/>
                <a:cs typeface="Arial" panose="020B0604020202020204" pitchFamily="34" charset="0"/>
              </a:rPr>
              <a:t>Markov chains</a:t>
            </a: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7641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3578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35210"/>
                <a:ext cx="11582400" cy="4873540"/>
              </a:xfrm>
            </p:spPr>
            <p:txBody>
              <a:bodyPr>
                <a:noAutofit/>
              </a:bodyPr>
              <a:lstStyle/>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Let’s denote the multi-variate gaussian distribution by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e>
                    </m:d>
                    <m:r>
                      <a:rPr lang="en-US" sz="2000" b="1"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1" i="1" smtClean="0">
                            <a:latin typeface="Cambria Math" panose="02040503050406030204" pitchFamily="18" charset="0"/>
                            <a:ea typeface="Cambria Math" panose="02040503050406030204" pitchFamily="18" charset="0"/>
                            <a:cs typeface="Arial" panose="020B0604020202020204" pitchFamily="34" charset="0"/>
                          </a:rPr>
                          <m:t>𝜮</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Let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𝑘</m:t>
                        </m:r>
                      </m:sub>
                    </m:sSub>
                  </m:oMath>
                </a14:m>
                <a:r>
                  <a:rPr lang="en-US" sz="2000" dirty="0">
                    <a:latin typeface="Arial" panose="020B0604020202020204" pitchFamily="34" charset="0"/>
                    <a:cs typeface="Arial" panose="020B0604020202020204" pitchFamily="34" charset="0"/>
                  </a:rPr>
                  <a:t> be the probability that the the distribution consists only of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cs typeface="Arial" panose="020B0604020202020204" pitchFamily="34" charset="0"/>
                          </a:rPr>
                          <m:t>𝒙</m:t>
                        </m:r>
                      </m:e>
                      <m:e>
                        <m:r>
                          <a:rPr lang="en-US" sz="2000" b="1" i="1" smtClean="0">
                            <a:latin typeface="Cambria Math" panose="02040503050406030204" pitchFamily="18" charset="0"/>
                            <a:ea typeface="Cambria Math" panose="02040503050406030204" pitchFamily="18" charset="0"/>
                            <a:cs typeface="Arial" panose="020B0604020202020204" pitchFamily="34" charset="0"/>
                          </a:rPr>
                          <m:t>𝝅</m:t>
                        </m:r>
                        <m:r>
                          <a:rPr lang="en-US" sz="2000" b="1"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𝜽</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m:rPr>
                        <m:nor/>
                      </m:rP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where </a:t>
                </a:r>
                <a14:m>
                  <m:oMath xmlns:m="http://schemas.openxmlformats.org/officeDocument/2006/math">
                    <m:r>
                      <a:rPr lang="en-US" sz="2000" b="1" i="1" smtClean="0">
                        <a:latin typeface="Cambria Math" panose="02040503050406030204" pitchFamily="18" charset="0"/>
                        <a:ea typeface="Cambria Math" panose="02040503050406030204" pitchFamily="18" charset="0"/>
                        <a:cs typeface="Arial" panose="020B0604020202020204" pitchFamily="34" charset="0"/>
                      </a:rPr>
                      <m:t>𝜽</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e>
                    </m:d>
                    <m:r>
                      <a:rPr lang="en-US" sz="2000" b="0" i="1" smtClean="0">
                        <a:latin typeface="Cambria Math" panose="02040503050406030204" pitchFamily="18" charset="0"/>
                        <a:ea typeface="Cambria Math" panose="02040503050406030204" pitchFamily="18" charset="0"/>
                        <a:cs typeface="Arial" panose="020B0604020202020204" pitchFamily="34" charset="0"/>
                      </a:rPr>
                      <m:t>, …,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b>
                        </m:sSub>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We introduce the k-dimensional variable z, where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oMath>
                </a14:m>
                <a:r>
                  <a:rPr lang="en-US" sz="2000" dirty="0">
                    <a:latin typeface="Arial" panose="020B0604020202020204" pitchFamily="34" charset="0"/>
                    <a:cs typeface="Arial" panose="020B0604020202020204" pitchFamily="34" charset="0"/>
                  </a:rPr>
                  <a:t>, if the selected distribution is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and 0 otherwise.</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d>
                    <m:r>
                      <a:rPr lang="en-US" sz="2000" b="0" i="0"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𝑥</m:t>
                        </m:r>
                      </m:e>
                      <m:e>
                        <m:r>
                          <a:rPr lang="en-US" sz="2000" b="0" i="1" smtClean="0">
                            <a:latin typeface="Cambria Math" panose="02040503050406030204" pitchFamily="18" charset="0"/>
                            <a:cs typeface="Arial" panose="020B0604020202020204" pitchFamily="34" charset="0"/>
                          </a:rPr>
                          <m:t>𝑧</m:t>
                        </m:r>
                      </m:e>
                    </m:d>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sSup>
                          <m:sSupPr>
                            <m:ctrlPr>
                              <a:rPr lang="en-US" sz="2000" b="0" i="1" smtClean="0">
                                <a:latin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sup>
                        </m:sSup>
                      </m:e>
                    </m:nary>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Finally, </a:t>
                </a:r>
                <a14:m>
                  <m:oMath xmlns:m="http://schemas.openxmlformats.org/officeDocument/2006/math">
                    <m:r>
                      <a:rPr lang="en-US" sz="2000" b="0" i="1" smtClean="0">
                        <a:latin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𝑥</m:t>
                        </m:r>
                      </m:e>
                    </m:d>
                    <m:r>
                      <a:rPr lang="en-US" sz="2000" b="0" i="1" smtClean="0">
                        <a:latin typeface="Cambria Math" panose="02040503050406030204" pitchFamily="18" charset="0"/>
                        <a:cs typeface="Arial" panose="020B0604020202020204" pitchFamily="34" charset="0"/>
                      </a:rPr>
                      <m:t>=</m:t>
                    </m:r>
                    <m:nary>
                      <m:naryPr>
                        <m:chr m:val="∑"/>
                        <m:supHide m:val="on"/>
                        <m:ctrlPr>
                          <a:rPr lang="en-US" sz="2000" b="0" i="1" smtClean="0">
                            <a:latin typeface="Cambria Math" panose="02040503050406030204" pitchFamily="18" charset="0"/>
                            <a:cs typeface="Arial" panose="020B0604020202020204" pitchFamily="34" charset="0"/>
                          </a:rPr>
                        </m:ctrlPr>
                      </m:naryPr>
                      <m:sub>
                        <m:r>
                          <m:rPr>
                            <m:brk m:alnAt="7"/>
                          </m:rPr>
                          <a:rPr lang="en-US" sz="2000" b="0" i="1" smtClean="0">
                            <a:latin typeface="Cambria Math" panose="02040503050406030204" pitchFamily="18" charset="0"/>
                            <a:cs typeface="Arial" panose="020B0604020202020204" pitchFamily="34" charset="0"/>
                          </a:rPr>
                          <m:t>𝑧</m:t>
                        </m:r>
                      </m:sub>
                      <m:sup/>
                      <m:e>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𝑥</m:t>
                            </m:r>
                          </m:e>
                          <m:e>
                            <m:r>
                              <a:rPr lang="en-US" sz="2000" i="1">
                                <a:latin typeface="Cambria Math" panose="02040503050406030204" pitchFamily="18" charset="0"/>
                                <a:cs typeface="Arial" panose="020B0604020202020204" pitchFamily="34" charset="0"/>
                              </a:rPr>
                              <m:t>𝑧</m:t>
                            </m:r>
                          </m:e>
                        </m:d>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𝑧</m:t>
                            </m:r>
                          </m:e>
                        </m:d>
                        <m:r>
                          <a:rPr lang="en-US" sz="2000" b="0" i="1" smtClean="0">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Put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𝛾</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r>
                      <a:rPr lang="en-US" sz="2000" b="1" i="1" smtClean="0">
                        <a:latin typeface="Cambria Math" panose="02040503050406030204" pitchFamily="18" charset="0"/>
                        <a:cs typeface="Arial" panose="020B0604020202020204" pitchFamily="34" charset="0"/>
                      </a:rPr>
                      <m:t>𝒙</m:t>
                    </m:r>
                    <m:r>
                      <a:rPr lang="en-US" sz="2000" b="0" i="1"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then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e>
                        <m:r>
                          <a:rPr lang="en-US" sz="2000" b="1" i="1">
                            <a:latin typeface="Cambria Math" panose="02040503050406030204" pitchFamily="18" charset="0"/>
                            <a:cs typeface="Arial" panose="020B0604020202020204" pitchFamily="34" charset="0"/>
                          </a:rPr>
                          <m:t>𝒙</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e>
                        </m:d>
                        <m:r>
                          <a:rPr lang="en-US" sz="2000" b="0" i="1" smtClean="0">
                            <a:latin typeface="Cambria Math" panose="02040503050406030204" pitchFamily="18" charset="0"/>
                            <a:cs typeface="Arial" panose="020B0604020202020204" pitchFamily="34" charset="0"/>
                          </a:rPr>
                          <m:t>𝑝</m:t>
                        </m:r>
                        <m:d>
                          <m:dPr>
                            <m:endChr m:val="|"/>
                            <m:ctrlPr>
                              <a:rPr lang="en-US" sz="2000" b="0" i="1" smtClean="0">
                                <a:latin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cs typeface="Arial" panose="020B0604020202020204" pitchFamily="34" charset="0"/>
                              </a:rPr>
                              <m:t>𝒙</m:t>
                            </m:r>
                            <m:r>
                              <a:rPr lang="en-US" sz="2000" b="0" i="1" smtClean="0">
                                <a:latin typeface="Cambria Math" panose="02040503050406030204" pitchFamily="18" charset="0"/>
                                <a:cs typeface="Arial" panose="020B0604020202020204" pitchFamily="34" charset="0"/>
                              </a:rPr>
                              <m:t> </m:t>
                            </m:r>
                          </m:e>
                        </m:d>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num>
                      <m:den>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𝑗</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𝑗</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en>
                    </m:f>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ℒ</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Σ</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sup>
                      <m:e>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nary>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𝑥</m:t>
                        </m:r>
                      </m:e>
                      <m:e>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sup>
                      <m:e>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35210"/>
                <a:ext cx="11582400" cy="4873540"/>
              </a:xfrm>
              <a:blipFill>
                <a:blip r:embed="rId3"/>
                <a:stretch>
                  <a:fillRect l="-439" t="-103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68</a:t>
            </a:fld>
            <a:endParaRPr lang="en-US" dirty="0"/>
          </a:p>
        </p:txBody>
      </p:sp>
    </p:spTree>
    <p:extLst>
      <p:ext uri="{BB962C8B-B14F-4D97-AF65-F5344CB8AC3E}">
        <p14:creationId xmlns:p14="http://schemas.microsoft.com/office/powerpoint/2010/main" val="2706188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5319" y="2028826"/>
                <a:ext cx="10901362" cy="4184650"/>
              </a:xfrm>
            </p:spPr>
            <p:txBody>
              <a:bodyPr>
                <a:noAutofit/>
              </a:bodyPr>
              <a:lstStyle/>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Put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𝛾</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r>
                      <a:rPr lang="en-US" sz="2000" b="1" i="1" smtClean="0">
                        <a:latin typeface="Cambria Math" panose="02040503050406030204" pitchFamily="18" charset="0"/>
                        <a:cs typeface="Arial" panose="020B0604020202020204" pitchFamily="34" charset="0"/>
                      </a:rPr>
                      <m:t>𝒙</m:t>
                    </m:r>
                    <m:r>
                      <a:rPr lang="en-US" sz="2000" b="0" i="1"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then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e>
                        <m:r>
                          <a:rPr lang="en-US" sz="2000" b="1" i="1">
                            <a:latin typeface="Cambria Math" panose="02040503050406030204" pitchFamily="18" charset="0"/>
                            <a:cs typeface="Arial" panose="020B0604020202020204" pitchFamily="34" charset="0"/>
                          </a:rPr>
                          <m:t>𝒙</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e>
                        </m:d>
                        <m:r>
                          <a:rPr lang="en-US" sz="2000" b="0" i="1" smtClean="0">
                            <a:latin typeface="Cambria Math" panose="02040503050406030204" pitchFamily="18" charset="0"/>
                            <a:cs typeface="Arial" panose="020B0604020202020204" pitchFamily="34" charset="0"/>
                          </a:rPr>
                          <m:t>𝑝</m:t>
                        </m:r>
                        <m:d>
                          <m:dPr>
                            <m:endChr m:val="|"/>
                            <m:ctrlPr>
                              <a:rPr lang="en-US" sz="2000" b="0" i="1" smtClean="0">
                                <a:latin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cs typeface="Arial" panose="020B0604020202020204" pitchFamily="34" charset="0"/>
                              </a:rPr>
                              <m:t>𝒙</m:t>
                            </m:r>
                            <m:r>
                              <a:rPr lang="en-US" sz="2000" b="0" i="1" smtClean="0">
                                <a:latin typeface="Cambria Math" panose="02040503050406030204" pitchFamily="18" charset="0"/>
                                <a:cs typeface="Arial" panose="020B0604020202020204" pitchFamily="34" charset="0"/>
                              </a:rPr>
                              <m:t> </m:t>
                            </m:r>
                          </m:e>
                        </m:d>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num>
                      <m:den>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𝑗</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𝑗</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en>
                    </m:f>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ℒ</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Σ</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sup>
                      <m:e>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nary>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𝑥</m:t>
                        </m:r>
                      </m:e>
                      <m:e>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sup>
                      <m:e>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ℓ</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b="0" i="1" smtClean="0">
                        <a:latin typeface="Cambria Math" panose="02040503050406030204" pitchFamily="18" charset="0"/>
                        <a:cs typeface="Arial" panose="020B0604020202020204" pitchFamily="34" charset="0"/>
                      </a:rPr>
                      <m:t>=−</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𝑖</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𝑚</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𝛾</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𝑖𝑘</m:t>
                            </m:r>
                          </m:sub>
                        </m:sSub>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Σ</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𝑖</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m:t>
                        </m:r>
                      </m:e>
                    </m:nary>
                  </m:oMath>
                </a14:m>
                <a:r>
                  <a:rPr lang="en-US" sz="2000" dirty="0">
                    <a:latin typeface="Arial" panose="020B0604020202020204" pitchFamily="34" charset="0"/>
                    <a:cs typeface="Arial" panose="020B0604020202020204" pitchFamily="34" charset="0"/>
                  </a:rPr>
                  <a:t> where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𝛾</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𝑖𝑘</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𝑗</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b="0" i="1" smtClean="0">
                        <a:latin typeface="Cambria Math" panose="02040503050406030204" pitchFamily="18" charset="0"/>
                        <a:cs typeface="Arial" panose="020B0604020202020204" pitchFamily="34" charset="0"/>
                      </a:rPr>
                      <m:t> </m:t>
                    </m:r>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we get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𝑚</m:t>
                            </m:r>
                          </m:e>
                          <m:sub>
                            <m:r>
                              <a:rPr lang="en-US" sz="2000" b="0" i="1" smtClean="0">
                                <a:latin typeface="Cambria Math" panose="02040503050406030204" pitchFamily="18" charset="0"/>
                                <a:cs typeface="Arial" panose="020B0604020202020204" pitchFamily="34" charset="0"/>
                              </a:rPr>
                              <m:t>𝑘</m:t>
                            </m:r>
                          </m:sub>
                        </m:sSub>
                      </m:den>
                    </m:f>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𝑖</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𝑚</m:t>
                        </m:r>
                      </m:sup>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𝛾</m:t>
                            </m:r>
                          </m:e>
                          <m:sub>
                            <m:r>
                              <a:rPr lang="en-US" sz="2000" b="0" i="1" smtClean="0">
                                <a:latin typeface="Cambria Math" panose="02040503050406030204" pitchFamily="18" charset="0"/>
                                <a:cs typeface="Arial" panose="020B0604020202020204" pitchFamily="34" charset="0"/>
                              </a:rPr>
                              <m:t>𝑖𝑘</m:t>
                            </m:r>
                          </m:sub>
                        </m:sSub>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𝑖</m:t>
                            </m:r>
                          </m:sub>
                        </m:sSub>
                      </m:e>
                    </m:nary>
                  </m:oMath>
                </a14:m>
                <a:r>
                  <a:rPr lang="en-US" sz="2000" dirty="0">
                    <a:latin typeface="Arial" panose="020B0604020202020204" pitchFamily="34" charset="0"/>
                    <a:cs typeface="Arial" panose="020B0604020202020204" pitchFamily="34" charset="0"/>
                  </a:rPr>
                  <a:t>, where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𝑚</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𝑖</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𝑚</m:t>
                        </m:r>
                      </m:sup>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𝑖𝑘</m:t>
                            </m:r>
                          </m:sub>
                        </m:sSub>
                      </m:e>
                    </m:nary>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i="1" smtClean="0">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m:rPr>
                            <m:sty m:val="p"/>
                          </m:rPr>
                          <a:rPr lang="el-GR" sz="2000" i="1" smtClean="0">
                            <a:latin typeface="Cambria Math" panose="02040503050406030204" pitchFamily="18" charset="0"/>
                            <a:ea typeface="Cambria Math" panose="02040503050406030204" pitchFamily="18" charset="0"/>
                            <a:cs typeface="Arial" panose="020B0604020202020204" pitchFamily="34" charset="0"/>
                          </a:rPr>
                          <m:t>Σ</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𝑚</m:t>
                            </m:r>
                          </m:e>
                          <m:sub>
                            <m:r>
                              <a:rPr lang="en-US" sz="2000" b="0" i="1" smtClean="0">
                                <a:latin typeface="Cambria Math" panose="02040503050406030204" pitchFamily="18" charset="0"/>
                                <a:cs typeface="Arial" panose="020B0604020202020204" pitchFamily="34" charset="0"/>
                              </a:rPr>
                              <m:t>𝑘</m:t>
                            </m:r>
                          </m:sub>
                        </m:sSub>
                      </m:den>
                    </m:f>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𝑖</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𝑚</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𝛾</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𝑖𝑘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𝑖</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𝑘</m:t>
                                </m:r>
                              </m:sub>
                            </m:sSub>
                          </m:e>
                        </m:d>
                        <m:sSup>
                          <m:sSupPr>
                            <m:ctrlPr>
                              <a:rPr lang="en-US" sz="2000" b="0" i="1" smtClean="0">
                                <a:latin typeface="Cambria Math" panose="02040503050406030204" pitchFamily="18" charset="0"/>
                                <a:cs typeface="Arial" panose="020B0604020202020204" pitchFamily="34" charset="0"/>
                              </a:rPr>
                            </m:ctrlPr>
                          </m:sSupPr>
                          <m:e>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e>
                          <m:sup>
                            <m:r>
                              <a:rPr lang="en-US" sz="2000" b="0" i="1" smtClean="0">
                                <a:latin typeface="Cambria Math" panose="02040503050406030204" pitchFamily="18" charset="0"/>
                                <a:cs typeface="Arial" panose="020B0604020202020204" pitchFamily="34" charset="0"/>
                              </a:rPr>
                              <m:t>𝑇</m:t>
                            </m:r>
                          </m:sup>
                        </m:sSup>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Finally, we get </a:t>
                </a:r>
                <a14:m>
                  <m:oMath xmlns:m="http://schemas.openxmlformats.org/officeDocument/2006/math">
                    <m:sSubSup>
                      <m:sSubSupPr>
                        <m:ctrlPr>
                          <a:rPr lang="en-US" sz="2000" b="0" i="1" smtClean="0">
                            <a:latin typeface="Cambria Math" panose="02040503050406030204" pitchFamily="18" charset="0"/>
                            <a:cs typeface="Arial" panose="020B0604020202020204" pitchFamily="34" charset="0"/>
                          </a:rPr>
                        </m:ctrlPr>
                      </m:sSub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𝑘</m:t>
                        </m:r>
                      </m:sub>
                      <m:sup>
                        <m:r>
                          <a:rPr lang="en-US" sz="2000" b="0" i="1" smtClean="0">
                            <a:latin typeface="Cambria Math" panose="02040503050406030204" pitchFamily="18" charset="0"/>
                            <a:cs typeface="Arial" panose="020B0604020202020204" pitchFamily="34" charset="0"/>
                          </a:rPr>
                          <m:t>′</m:t>
                        </m:r>
                      </m:sup>
                    </m:sSubSup>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𝑚</m:t>
                            </m:r>
                          </m:e>
                          <m:sub>
                            <m:r>
                              <a:rPr lang="en-US" sz="2000" b="0" i="1" smtClean="0">
                                <a:latin typeface="Cambria Math" panose="02040503050406030204" pitchFamily="18" charset="0"/>
                                <a:cs typeface="Arial" panose="020B0604020202020204" pitchFamily="34" charset="0"/>
                              </a:rPr>
                              <m:t>𝑘</m:t>
                            </m:r>
                          </m:sub>
                        </m:sSub>
                      </m:num>
                      <m:den>
                        <m:r>
                          <a:rPr lang="en-US" sz="2000" b="0" i="1" smtClean="0">
                            <a:latin typeface="Cambria Math" panose="02040503050406030204" pitchFamily="18" charset="0"/>
                            <a:cs typeface="Arial" panose="020B0604020202020204" pitchFamily="34" charset="0"/>
                          </a:rPr>
                          <m:t>𝑚</m:t>
                        </m:r>
                      </m:den>
                    </m:f>
                    <m:r>
                      <a:rPr lang="en-US" sz="2000" b="0" i="1" smtClean="0">
                        <a:latin typeface="Cambria Math" panose="02040503050406030204" pitchFamily="18" charset="0"/>
                        <a:cs typeface="Arial" panose="020B0604020202020204" pitchFamily="34" charset="0"/>
                      </a:rPr>
                      <m:t> </m:t>
                    </m:r>
                  </m:oMath>
                </a14:m>
                <a:r>
                  <a:rPr lang="en-US" sz="2000" dirty="0">
                    <a:latin typeface="Arial" panose="020B0604020202020204" pitchFamily="34" charset="0"/>
                    <a:cs typeface="Arial" panose="020B0604020202020204" pitchFamily="34" charset="0"/>
                  </a:rPr>
                  <a:t> by maximizing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ln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𝑋</m:t>
                        </m:r>
                      </m:e>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Σ</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d>
                  </m:oMath>
                </a14:m>
                <a:r>
                  <a:rPr lang="en-US" sz="2000" b="0" dirty="0">
                    <a:latin typeface="Arial" panose="020B0604020202020204" pitchFamily="34" charset="0"/>
                    <a:ea typeface="Cambria Math" panose="02040503050406030204" pitchFamily="18" charset="0"/>
                    <a:cs typeface="Arial" panose="020B0604020202020204" pitchFamily="34" charset="0"/>
                  </a:rPr>
                  <a:t> subject to </a:t>
                </a:r>
                <a14:m>
                  <m:oMath xmlns:m="http://schemas.openxmlformats.org/officeDocument/2006/math">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e>
                    </m:nary>
                  </m:oMath>
                </a14:m>
                <a:r>
                  <a:rPr lang="en-US" sz="2000" b="0" dirty="0">
                    <a:latin typeface="Arial" panose="020B0604020202020204" pitchFamily="34" charset="0"/>
                    <a:ea typeface="Cambria Math" panose="02040503050406030204" pitchFamily="18" charset="0"/>
                    <a:cs typeface="Arial" panose="020B0604020202020204" pitchFamily="34" charset="0"/>
                  </a:rPr>
                  <a:t> using the usual Lagrange multiplier machinery where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oMath>
                </a14:m>
                <a:r>
                  <a:rPr lang="en-US" sz="2000" b="0" dirty="0">
                    <a:latin typeface="Arial" panose="020B0604020202020204" pitchFamily="34" charset="0"/>
                    <a:ea typeface="Cambria Math" panose="02040503050406030204" pitchFamily="18" charset="0"/>
                    <a:cs typeface="Arial" panose="020B0604020202020204" pitchFamily="34"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5319" y="2028826"/>
                <a:ext cx="10901362" cy="4184650"/>
              </a:xfrm>
              <a:blipFill>
                <a:blip r:embed="rId3"/>
                <a:stretch>
                  <a:fillRect l="-466" t="-3030" r="-58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69</a:t>
            </a:fld>
            <a:endParaRPr lang="en-US" dirty="0"/>
          </a:p>
        </p:txBody>
      </p:sp>
    </p:spTree>
    <p:extLst>
      <p:ext uri="{BB962C8B-B14F-4D97-AF65-F5344CB8AC3E}">
        <p14:creationId xmlns:p14="http://schemas.microsoft.com/office/powerpoint/2010/main" val="90393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85423"/>
            <a:ext cx="11331893" cy="868362"/>
          </a:xfrm>
        </p:spPr>
        <p:txBody>
          <a:bodyPr anchor="ctr">
            <a:noAutofit/>
          </a:bodyPr>
          <a:lstStyle/>
          <a:p>
            <a:pPr algn="ctr"/>
            <a:r>
              <a:rPr lang="en-US" sz="4400" dirty="0">
                <a:latin typeface="Arial" charset="0"/>
                <a:ea typeface="Arial" charset="0"/>
                <a:cs typeface="Arial" charset="0"/>
              </a:rPr>
              <a:t>Covariance, correlation and inequalities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1465" y="1711764"/>
                <a:ext cx="11582400" cy="4863946"/>
              </a:xfrm>
            </p:spPr>
            <p:txBody>
              <a:bodyPr>
                <a:noAutofit/>
              </a:bodyPr>
              <a:lstStyle/>
              <a:p>
                <a:pPr marL="342900" indent="-342900" algn="l">
                  <a:lnSpc>
                    <a:spcPct val="100000"/>
                  </a:lnSpc>
                  <a:spcBef>
                    <a:spcPts val="0"/>
                  </a:spcBef>
                  <a:buFont typeface="Arial" panose="020B0604020202020204" pitchFamily="34" charset="0"/>
                  <a:buChar char="•"/>
                </a:pPr>
                <a:r>
                  <a:rPr lang="en-US" sz="2000" i="1" dirty="0">
                    <a:latin typeface="Arial" charset="0"/>
                    <a:ea typeface="Arial" charset="0"/>
                    <a:cs typeface="Arial" charset="0"/>
                  </a:rPr>
                  <a:t>Covariance: </a:t>
                </a:r>
                <a:r>
                  <a:rPr lang="en-US" sz="2000" dirty="0">
                    <a:latin typeface="Arial" charset="0"/>
                    <a:ea typeface="Arial" charset="0"/>
                    <a:cs typeface="Arial" charset="0"/>
                  </a:rPr>
                  <a:t>If X and Y are two random variables, and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𝑦</m:t>
                        </m:r>
                      </m:e>
                    </m:d>
                  </m:oMath>
                </a14:m>
                <a:r>
                  <a:rPr lang="en-US" sz="2000" dirty="0">
                    <a:latin typeface="Arial" charset="0"/>
                    <a:ea typeface="Arial" charset="0"/>
                    <a:cs typeface="Arial" charset="0"/>
                  </a:rPr>
                  <a:t> is their joint distribution, we define Cov(X, Y)=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𝑗</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𝜇</m:t>
                        </m:r>
                        <m:r>
                          <a:rPr lang="en-US" sz="2000" b="0" i="1" baseline="-25000" smtClean="0">
                            <a:latin typeface="Cambria Math" panose="02040503050406030204" pitchFamily="18" charset="0"/>
                            <a:ea typeface="Cambria Math" panose="02040503050406030204" pitchFamily="18" charset="0"/>
                            <a:cs typeface="Arial" charset="0"/>
                          </a:rPr>
                          <m:t>𝑋</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𝑦</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ea typeface="Cambria Math" panose="02040503050406030204" pitchFamily="18" charset="0"/>
                    <a:cs typeface="Arial"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𝜇</m:t>
                    </m:r>
                    <m:r>
                      <a:rPr lang="en-US" sz="2000" b="0" i="1" baseline="-25000" smtClean="0">
                        <a:latin typeface="Cambria Math" panose="02040503050406030204" pitchFamily="18" charset="0"/>
                        <a:ea typeface="Cambria Math" panose="02040503050406030204" pitchFamily="18" charset="0"/>
                        <a:cs typeface="Arial" charset="0"/>
                      </a:rPr>
                      <m:t>𝑌</m:t>
                    </m:r>
                    <m:r>
                      <a:rPr lang="en-US" sz="2000" b="0" i="0" smtClean="0">
                        <a:latin typeface="Cambria Math" panose="02040503050406030204" pitchFamily="18" charset="0"/>
                        <a:ea typeface="Cambria Math" panose="02040503050406030204" pitchFamily="18" charset="0"/>
                        <a:cs typeface="Arial" charset="0"/>
                      </a:rPr>
                      <m:t>) </m:t>
                    </m:r>
                    <m:r>
                      <m:rPr>
                        <m:sty m:val="p"/>
                      </m:rPr>
                      <a:rPr lang="en-US" sz="2000" b="0" i="0" smtClean="0">
                        <a:latin typeface="Cambria Math" panose="02040503050406030204" pitchFamily="18" charset="0"/>
                        <a:ea typeface="Cambria Math" panose="02040503050406030204" pitchFamily="18" charset="0"/>
                        <a:cs typeface="Arial" charset="0"/>
                      </a:rPr>
                      <m:t>f</m:t>
                    </m:r>
                    <m:r>
                      <a:rPr lang="en-US" sz="2000" b="0" i="0"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𝑦</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 E((X-𝜇</a:t>
                </a:r>
                <a:r>
                  <a:rPr lang="en-US" sz="2000" baseline="-25000" dirty="0">
                    <a:latin typeface="Arial" charset="0"/>
                    <a:ea typeface="Arial" charset="0"/>
                    <a:cs typeface="Arial" charset="0"/>
                  </a:rPr>
                  <a:t>X</a:t>
                </a:r>
                <a:r>
                  <a:rPr lang="en-US" sz="2000" dirty="0">
                    <a:latin typeface="Arial" charset="0"/>
                    <a:ea typeface="Arial" charset="0"/>
                    <a:cs typeface="Arial" charset="0"/>
                  </a:rPr>
                  <a:t>)(Y-𝜇</a:t>
                </a:r>
                <a:r>
                  <a:rPr lang="en-US" sz="2000" baseline="-25000" dirty="0">
                    <a:latin typeface="Arial" charset="0"/>
                    <a:ea typeface="Arial" charset="0"/>
                    <a:cs typeface="Arial" charset="0"/>
                  </a:rPr>
                  <a:t>Y</a:t>
                </a:r>
                <a:r>
                  <a:rPr lang="en-US" sz="2000" dirty="0">
                    <a:latin typeface="Arial" charset="0"/>
                    <a:ea typeface="Arial" charset="0"/>
                    <a:cs typeface="Arial" charset="0"/>
                  </a:rPr>
                  <a:t>)).  It is denoted 𝜎</a:t>
                </a:r>
                <a:r>
                  <a:rPr lang="en-US" sz="2000" baseline="-25000" dirty="0">
                    <a:latin typeface="Arial" charset="0"/>
                    <a:ea typeface="Arial" charset="0"/>
                    <a:cs typeface="Arial" charset="0"/>
                  </a:rPr>
                  <a:t>XY</a:t>
                </a:r>
                <a:r>
                  <a:rPr lang="en-US" sz="2000" dirty="0">
                    <a:latin typeface="Arial" charset="0"/>
                    <a:ea typeface="Arial" charset="0"/>
                    <a:cs typeface="Arial" charset="0"/>
                  </a:rPr>
                  <a:t>.</a:t>
                </a:r>
                <a:r>
                  <a:rPr lang="en-US" sz="2000" dirty="0">
                    <a:cs typeface="Arial" charset="0"/>
                  </a:rPr>
                  <a:t> </a:t>
                </a: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i="1" dirty="0">
                    <a:latin typeface="Arial" charset="0"/>
                    <a:ea typeface="Arial" charset="0"/>
                    <a:cs typeface="Arial" charset="0"/>
                  </a:rPr>
                  <a:t>Correlation: </a:t>
                </a:r>
                <a:r>
                  <a:rPr lang="en-US" sz="2000" dirty="0">
                    <a:latin typeface="Arial" charset="0"/>
                    <a:ea typeface="Arial" charset="0"/>
                    <a:cs typeface="Arial" charset="0"/>
                  </a:rPr>
                  <a:t>If X and Y are two random variables, we define their correlation as 𝜌</a:t>
                </a:r>
                <a:r>
                  <a:rPr lang="en-US" sz="2000" baseline="-25000" dirty="0">
                    <a:latin typeface="Arial" charset="0"/>
                    <a:ea typeface="Arial" charset="0"/>
                    <a:cs typeface="Arial" charset="0"/>
                  </a:rPr>
                  <a:t>XY</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𝜎</m:t>
                        </m:r>
                        <m:r>
                          <a:rPr lang="en-US" sz="2000" b="0" i="1" baseline="-25000" smtClean="0">
                            <a:latin typeface="Cambria Math" panose="02040503050406030204" pitchFamily="18" charset="0"/>
                            <a:ea typeface="Cambria Math" panose="02040503050406030204" pitchFamily="18" charset="0"/>
                            <a:cs typeface="Arial" charset="0"/>
                          </a:rPr>
                          <m:t>𝑋𝑌</m:t>
                        </m:r>
                      </m:num>
                      <m:den>
                        <m:r>
                          <a:rPr lang="en-US" sz="2000" i="1">
                            <a:latin typeface="Cambria Math" panose="02040503050406030204" pitchFamily="18" charset="0"/>
                            <a:ea typeface="Cambria Math" panose="02040503050406030204" pitchFamily="18" charset="0"/>
                            <a:cs typeface="Arial" charset="0"/>
                          </a:rPr>
                          <m:t>𝜎</m:t>
                        </m:r>
                        <m:r>
                          <a:rPr lang="en-US" sz="2000" b="0" i="1" baseline="-25000" smtClean="0">
                            <a:latin typeface="Cambria Math" panose="02040503050406030204" pitchFamily="18" charset="0"/>
                            <a:ea typeface="Cambria Math" panose="02040503050406030204" pitchFamily="18" charset="0"/>
                            <a:cs typeface="Arial" charset="0"/>
                          </a:rPr>
                          <m:t>𝑋</m:t>
                        </m:r>
                        <m:r>
                          <a:rPr lang="en-US" sz="2000" i="1" smtClean="0">
                            <a:latin typeface="Cambria Math" panose="02040503050406030204" pitchFamily="18" charset="0"/>
                            <a:ea typeface="Cambria Math" panose="02040503050406030204" pitchFamily="18" charset="0"/>
                            <a:cs typeface="Arial" charset="0"/>
                          </a:rPr>
                          <m:t>𝜎</m:t>
                        </m:r>
                        <m:r>
                          <a:rPr lang="en-US" sz="2000" b="0" i="1" baseline="-25000" smtClean="0">
                            <a:latin typeface="Cambria Math" panose="02040503050406030204" pitchFamily="18" charset="0"/>
                            <a:ea typeface="Cambria Math" panose="02040503050406030204" pitchFamily="18" charset="0"/>
                            <a:cs typeface="Arial" charset="0"/>
                          </a:rPr>
                          <m:t>𝑌</m:t>
                        </m:r>
                      </m:den>
                    </m:f>
                  </m:oMath>
                </a14:m>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If X and Y are independent, Cov(X, Y) = 0 = 𝜎</a:t>
                </a:r>
                <a:r>
                  <a:rPr lang="en-US" sz="2000" baseline="-25000" dirty="0">
                    <a:latin typeface="Arial" charset="0"/>
                    <a:ea typeface="Arial" charset="0"/>
                    <a:cs typeface="Arial" charset="0"/>
                  </a:rPr>
                  <a:t>XY</a:t>
                </a:r>
                <a:r>
                  <a:rPr lang="en-US" sz="2000" dirty="0">
                    <a:latin typeface="Arial" charset="0"/>
                    <a:ea typeface="Arial" charset="0"/>
                    <a:cs typeface="Arial" charset="0"/>
                  </a:rPr>
                  <a:t> and so 𝜌</a:t>
                </a:r>
                <a:r>
                  <a:rPr lang="en-US" sz="2000" baseline="-25000" dirty="0">
                    <a:latin typeface="Arial" charset="0"/>
                    <a:ea typeface="Arial" charset="0"/>
                    <a:cs typeface="Arial" charset="0"/>
                  </a:rPr>
                  <a:t>XY </a:t>
                </a:r>
                <a:r>
                  <a:rPr lang="en-US" sz="2000" dirty="0">
                    <a:latin typeface="Arial" charset="0"/>
                    <a:ea typeface="Arial" charset="0"/>
                    <a:cs typeface="Arial" charset="0"/>
                  </a:rPr>
                  <a:t>= 0.  If 𝜌</a:t>
                </a:r>
                <a:r>
                  <a:rPr lang="en-US" sz="2000" baseline="-25000" dirty="0">
                    <a:latin typeface="Arial" charset="0"/>
                    <a:ea typeface="Arial" charset="0"/>
                    <a:cs typeface="Arial" charset="0"/>
                  </a:rPr>
                  <a:t>XY </a:t>
                </a:r>
                <a:r>
                  <a:rPr lang="en-US" sz="2000" dirty="0">
                    <a:latin typeface="Arial" charset="0"/>
                    <a:ea typeface="Arial" charset="0"/>
                    <a:cs typeface="Arial" charset="0"/>
                  </a:rPr>
                  <a:t>= 1, X and Y are perfectly correlated. Note that 𝜎</a:t>
                </a:r>
                <a:r>
                  <a:rPr lang="en-US" sz="2000" baseline="-25000" dirty="0">
                    <a:latin typeface="Arial" charset="0"/>
                    <a:ea typeface="Arial" charset="0"/>
                    <a:cs typeface="Arial" charset="0"/>
                  </a:rPr>
                  <a:t>X+Y</a:t>
                </a:r>
                <a:r>
                  <a:rPr lang="en-US" sz="2000" baseline="30000" dirty="0">
                    <a:latin typeface="Arial" charset="0"/>
                    <a:ea typeface="Arial" charset="0"/>
                    <a:cs typeface="Arial" charset="0"/>
                  </a:rPr>
                  <a:t>2</a:t>
                </a:r>
                <a:r>
                  <a:rPr lang="en-US" sz="2000" dirty="0">
                    <a:latin typeface="Arial" charset="0"/>
                    <a:ea typeface="Arial" charset="0"/>
                    <a:cs typeface="Arial" charset="0"/>
                  </a:rPr>
                  <a:t> = 𝜎</a:t>
                </a:r>
                <a:r>
                  <a:rPr lang="en-US" sz="2000" baseline="-25000" dirty="0">
                    <a:latin typeface="Arial" charset="0"/>
                    <a:ea typeface="Arial" charset="0"/>
                    <a:cs typeface="Arial" charset="0"/>
                  </a:rPr>
                  <a:t>X</a:t>
                </a:r>
                <a:r>
                  <a:rPr lang="en-US" sz="2000" baseline="30000" dirty="0">
                    <a:latin typeface="Arial" charset="0"/>
                    <a:ea typeface="Arial" charset="0"/>
                    <a:cs typeface="Arial" charset="0"/>
                  </a:rPr>
                  <a:t>2</a:t>
                </a:r>
                <a:r>
                  <a:rPr lang="en-US" sz="2000" dirty="0">
                    <a:latin typeface="Arial" charset="0"/>
                    <a:ea typeface="Arial" charset="0"/>
                    <a:cs typeface="Arial" charset="0"/>
                  </a:rPr>
                  <a:t> + 𝜎</a:t>
                </a:r>
                <a:r>
                  <a:rPr lang="en-US" sz="2000" baseline="-25000" dirty="0">
                    <a:latin typeface="Arial" charset="0"/>
                    <a:ea typeface="Arial" charset="0"/>
                    <a:cs typeface="Arial" charset="0"/>
                  </a:rPr>
                  <a:t>Y</a:t>
                </a:r>
                <a:r>
                  <a:rPr lang="en-US" sz="2000" baseline="30000" dirty="0">
                    <a:latin typeface="Arial" charset="0"/>
                    <a:ea typeface="Arial" charset="0"/>
                    <a:cs typeface="Arial" charset="0"/>
                  </a:rPr>
                  <a:t>2</a:t>
                </a:r>
                <a:r>
                  <a:rPr lang="en-US" sz="2000" dirty="0">
                    <a:latin typeface="Arial" charset="0"/>
                    <a:ea typeface="Arial" charset="0"/>
                    <a:cs typeface="Arial" charset="0"/>
                  </a:rPr>
                  <a:t>  + 2 Cov(X, Y). </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The above definitions carry over to continuous distributions with the obvious changes.</a:t>
                </a:r>
              </a:p>
              <a:p>
                <a:pPr marL="342900" indent="-342900" algn="l">
                  <a:lnSpc>
                    <a:spcPct val="100000"/>
                  </a:lnSpc>
                  <a:spcBef>
                    <a:spcPts val="0"/>
                  </a:spcBef>
                  <a:buFont typeface="Arial" panose="020B0604020202020204" pitchFamily="34" charset="0"/>
                  <a:buChar char="•"/>
                </a:pPr>
                <a:r>
                  <a:rPr lang="en-US" sz="2000" b="1" dirty="0">
                    <a:latin typeface="Arial" charset="0"/>
                    <a:ea typeface="Arial" charset="0"/>
                    <a:cs typeface="Arial" charset="0"/>
                  </a:rPr>
                  <a:t>Chebyshev's inequality: </a:t>
                </a:r>
                <a:r>
                  <a:rPr lang="en-US" sz="2000" dirty="0">
                    <a:latin typeface="Arial" charset="0"/>
                    <a:ea typeface="Arial" charset="0"/>
                    <a:cs typeface="Arial" charset="0"/>
                  </a:rPr>
                  <a:t>Suppose X is a random variable with mean 𝜇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a:t>
                </a:r>
              </a:p>
              <a:p>
                <a:pPr lvl="1" algn="l">
                  <a:lnSpc>
                    <a:spcPct val="100000"/>
                  </a:lnSpc>
                  <a:spcBef>
                    <a:spcPts val="0"/>
                  </a:spcBef>
                </a:pPr>
                <a:r>
                  <a:rPr lang="en-US" dirty="0">
                    <a:latin typeface="Arial" charset="0"/>
                    <a:ea typeface="Arial" charset="0"/>
                    <a:cs typeface="Arial" charset="0"/>
                  </a:rPr>
                  <a:t>∀𝜀&gt;0, P(|X- 𝜇| ≥ 𝜀)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 </m:t>
                        </m:r>
                        <m:r>
                          <a:rPr lang="en-US" i="1" smtClean="0">
                            <a:latin typeface="Cambria Math" panose="02040503050406030204" pitchFamily="18" charset="0"/>
                            <a:ea typeface="Cambria Math" panose="02040503050406030204" pitchFamily="18" charset="0"/>
                            <a:cs typeface="Arial" charset="0"/>
                          </a:rPr>
                          <m:t>𝜎</m:t>
                        </m:r>
                        <m:r>
                          <a:rPr lang="en-US" b="0" i="1" baseline="30000" smtClean="0">
                            <a:latin typeface="Cambria Math" panose="02040503050406030204" pitchFamily="18" charset="0"/>
                            <a:ea typeface="Cambria Math" panose="02040503050406030204" pitchFamily="18" charset="0"/>
                            <a:cs typeface="Arial" charset="0"/>
                          </a:rPr>
                          <m:t>2</m:t>
                        </m:r>
                      </m:num>
                      <m:den>
                        <m:r>
                          <a:rPr lang="en-US" i="1" smtClean="0">
                            <a:latin typeface="Cambria Math" panose="02040503050406030204" pitchFamily="18" charset="0"/>
                            <a:ea typeface="Cambria Math" panose="02040503050406030204" pitchFamily="18" charset="0"/>
                            <a:cs typeface="Arial" charset="0"/>
                          </a:rPr>
                          <m:t>𝜀</m:t>
                        </m:r>
                        <m:r>
                          <a:rPr lang="en-US" b="0" i="1" baseline="30000" smtClean="0">
                            <a:latin typeface="Cambria Math" panose="02040503050406030204" pitchFamily="18" charset="0"/>
                            <a:ea typeface="Cambria Math" panose="02040503050406030204" pitchFamily="18" charset="0"/>
                            <a:cs typeface="Arial" charset="0"/>
                          </a:rPr>
                          <m:t>2</m:t>
                        </m:r>
                      </m:den>
                    </m:f>
                  </m:oMath>
                </a14:m>
                <a:r>
                  <a:rPr lang="en-US"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Markov’s inequality:  Let X be a random variable assuming non-negative values ∀t&gt;0, </a:t>
                </a:r>
              </a:p>
              <a:p>
                <a:pPr lvl="1" algn="l">
                  <a:lnSpc>
                    <a:spcPct val="100000"/>
                  </a:lnSpc>
                  <a:spcBef>
                    <a:spcPts val="0"/>
                  </a:spcBef>
                </a:pPr>
                <a:r>
                  <a:rPr lang="en-US" dirty="0">
                    <a:latin typeface="Arial" charset="0"/>
                    <a:ea typeface="Arial" charset="0"/>
                    <a:cs typeface="Arial" charset="0"/>
                  </a:rPr>
                  <a:t>P(X≥t) ≦ E(X)/t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Jensen’s inequality: If f(x) is convex [𝜆f(a) + (1-𝜆) f(b) ≥ f(𝜆a + (1-𝜆)b)], E(f(X)) ≥ f(E(X))</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1465" y="1711764"/>
                <a:ext cx="11582400" cy="4863946"/>
              </a:xfrm>
              <a:blipFill>
                <a:blip r:embed="rId3"/>
                <a:stretch>
                  <a:fillRect l="-438" t="-338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a:t>
            </a:fld>
            <a:endParaRPr lang="en-US" dirty="0"/>
          </a:p>
        </p:txBody>
      </p:sp>
    </p:spTree>
    <p:extLst>
      <p:ext uri="{BB962C8B-B14F-4D97-AF65-F5344CB8AC3E}">
        <p14:creationId xmlns:p14="http://schemas.microsoft.com/office/powerpoint/2010/main" val="1583335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482811"/>
                <a:ext cx="11582400" cy="4873540"/>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EM algorithm</a:t>
                </a:r>
              </a:p>
              <a:p>
                <a:pPr algn="l"/>
                <a:endParaRPr lang="en-US" sz="2000" dirty="0">
                  <a:latin typeface="Arial" panose="020B0604020202020204" pitchFamily="34" charset="0"/>
                  <a:cs typeface="Arial" panose="020B0604020202020204" pitchFamily="34" charset="0"/>
                </a:endParaRPr>
              </a:p>
              <a:p>
                <a:pPr marL="914400" lvl="1" indent="-457200" algn="l">
                  <a:spcBef>
                    <a:spcPts val="0"/>
                  </a:spcBef>
                  <a:buFont typeface="+mj-lt"/>
                  <a:buAutoNum type="arabicPeriod"/>
                </a:pPr>
                <a:r>
                  <a:rPr lang="en-US" dirty="0">
                    <a:latin typeface="Arial" panose="020B0604020202020204" pitchFamily="34" charset="0"/>
                    <a:cs typeface="Arial" panose="020B0604020202020204" pitchFamily="34" charset="0"/>
                  </a:rPr>
                  <a:t>Initialize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𝜋</m:t>
                    </m:r>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𝜇</m:t>
                    </m:r>
                    <m:r>
                      <a:rPr lang="en-US"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l-GR" b="0" i="1" smtClean="0">
                        <a:latin typeface="Cambria Math" panose="02040503050406030204" pitchFamily="18" charset="0"/>
                        <a:ea typeface="Cambria Math" panose="02040503050406030204" pitchFamily="18" charset="0"/>
                        <a:cs typeface="Arial" panose="020B0604020202020204" pitchFamily="34" charset="0"/>
                      </a:rPr>
                      <m:t>Σ</m:t>
                    </m:r>
                  </m:oMath>
                </a14:m>
                <a:r>
                  <a:rPr lang="en-US" dirty="0">
                    <a:latin typeface="Arial" panose="020B0604020202020204" pitchFamily="34" charset="0"/>
                    <a:cs typeface="Arial" panose="020B0604020202020204" pitchFamily="34" charset="0"/>
                  </a:rPr>
                  <a:t> </a:t>
                </a:r>
              </a:p>
              <a:p>
                <a:pPr marL="914400" lvl="1" indent="-457200" algn="l">
                  <a:spcBef>
                    <a:spcPts val="0"/>
                  </a:spcBef>
                  <a:buFont typeface="+mj-lt"/>
                  <a:buAutoNum type="arabicPeriod"/>
                </a:pPr>
                <a:r>
                  <a:rPr lang="en-US" dirty="0">
                    <a:latin typeface="Arial" panose="020B0604020202020204" pitchFamily="34" charset="0"/>
                    <a:cs typeface="Arial" panose="020B0604020202020204" pitchFamily="34" charset="0"/>
                  </a:rPr>
                  <a:t>E step</a:t>
                </a:r>
              </a:p>
              <a:p>
                <a:pPr lvl="2" algn="l">
                  <a:spcBef>
                    <a:spcPts val="0"/>
                  </a:spcBef>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𝛾</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𝑧</m:t>
                          </m:r>
                        </m:e>
                        <m:sub>
                          <m:r>
                            <a:rPr lang="en-US" i="1">
                              <a:latin typeface="Cambria Math" panose="02040503050406030204" pitchFamily="18" charset="0"/>
                              <a:cs typeface="Arial" panose="020B0604020202020204" pitchFamily="34" charset="0"/>
                            </a:rPr>
                            <m:t>𝑖𝑘</m:t>
                          </m:r>
                        </m:sub>
                      </m:sSub>
                      <m:r>
                        <a:rPr lang="en-US" i="1">
                          <a:latin typeface="Cambria Math" panose="02040503050406030204" pitchFamily="18" charset="0"/>
                          <a:cs typeface="Arial" panose="020B0604020202020204" pitchFamily="34" charset="0"/>
                        </a:rPr>
                        <m:t>)= </m:t>
                      </m:r>
                      <m:f>
                        <m:fPr>
                          <m:ctrlPr>
                            <a:rPr lang="en-US" i="1">
                              <a:latin typeface="Cambria Math" panose="02040503050406030204" pitchFamily="18" charset="0"/>
                              <a:cs typeface="Arial" panose="020B0604020202020204" pitchFamily="34" charset="0"/>
                            </a:rPr>
                          </m:ctrlPr>
                        </m:fPr>
                        <m:num>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𝜋</m:t>
                              </m:r>
                            </m:e>
                            <m:sub>
                              <m:r>
                                <a:rPr lang="en-US" i="1">
                                  <a:latin typeface="Cambria Math" panose="02040503050406030204" pitchFamily="18" charset="0"/>
                                  <a:ea typeface="Cambria Math" panose="02040503050406030204" pitchFamily="18" charset="0"/>
                                  <a:cs typeface="Arial" panose="020B0604020202020204" pitchFamily="34" charset="0"/>
                                </a:rPr>
                                <m:t>𝑘</m:t>
                              </m:r>
                            </m:sub>
                          </m:sSub>
                          <m:r>
                            <a:rPr lang="en-US"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b="1" i="1">
                                  <a:latin typeface="Cambria Math" panose="02040503050406030204" pitchFamily="18" charset="0"/>
                                  <a:ea typeface="Cambria Math" panose="02040503050406030204" pitchFamily="18" charset="0"/>
                                  <a:cs typeface="Arial" panose="020B0604020202020204" pitchFamily="34" charset="0"/>
                                </a:rPr>
                              </m:ctrlPr>
                            </m:dPr>
                            <m:e>
                              <m:r>
                                <a:rPr lang="en-US" b="1" i="1">
                                  <a:latin typeface="Cambria Math" panose="02040503050406030204" pitchFamily="18" charset="0"/>
                                  <a:ea typeface="Cambria Math" panose="02040503050406030204" pitchFamily="18" charset="0"/>
                                  <a:cs typeface="Arial" panose="020B0604020202020204" pitchFamily="34" charset="0"/>
                                </a:rPr>
                                <m:t>𝒙</m:t>
                              </m:r>
                            </m:e>
                          </m:d>
                          <m:r>
                            <a:rPr lang="en-US" b="1"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𝝁</m:t>
                              </m:r>
                            </m:e>
                            <m:sub>
                              <m:r>
                                <a:rPr lang="en-US" i="1">
                                  <a:latin typeface="Cambria Math" panose="02040503050406030204" pitchFamily="18" charset="0"/>
                                  <a:ea typeface="Cambria Math" panose="02040503050406030204" pitchFamily="18" charset="0"/>
                                  <a:cs typeface="Arial" panose="020B0604020202020204" pitchFamily="34" charset="0"/>
                                </a:rPr>
                                <m:t>𝑘</m:t>
                              </m:r>
                            </m:sub>
                          </m:sSub>
                          <m:r>
                            <a:rPr lang="en-US"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l-GR" b="1" i="1">
                                  <a:latin typeface="Cambria Math" panose="02040503050406030204" pitchFamily="18" charset="0"/>
                                  <a:ea typeface="Cambria Math" panose="02040503050406030204" pitchFamily="18" charset="0"/>
                                  <a:cs typeface="Arial" panose="020B0604020202020204" pitchFamily="34" charset="0"/>
                                </a:rPr>
                                <m:t>𝜮</m:t>
                              </m:r>
                            </m:e>
                            <m:sub>
                              <m:r>
                                <a:rPr lang="en-US" i="1">
                                  <a:latin typeface="Cambria Math" panose="02040503050406030204" pitchFamily="18" charset="0"/>
                                  <a:ea typeface="Cambria Math" panose="02040503050406030204" pitchFamily="18" charset="0"/>
                                  <a:cs typeface="Arial" panose="020B0604020202020204" pitchFamily="34" charset="0"/>
                                </a:rPr>
                                <m:t>𝑘</m:t>
                              </m:r>
                            </m:sub>
                          </m:sSub>
                          <m:r>
                            <a:rPr lang="en-US"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i="1">
                                  <a:latin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cs typeface="Arial" panose="020B0604020202020204" pitchFamily="34" charset="0"/>
                                </a:rPr>
                                <m:t>𝑗</m:t>
                              </m:r>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𝐾</m:t>
                              </m:r>
                            </m:sup>
                            <m:e>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𝜋</m:t>
                                  </m:r>
                                </m:e>
                                <m:sub>
                                  <m:r>
                                    <a:rPr lang="en-US" i="1">
                                      <a:latin typeface="Cambria Math" panose="02040503050406030204" pitchFamily="18" charset="0"/>
                                      <a:ea typeface="Cambria Math" panose="02040503050406030204" pitchFamily="18" charset="0"/>
                                      <a:cs typeface="Arial" panose="020B0604020202020204" pitchFamily="34" charset="0"/>
                                    </a:rPr>
                                    <m:t>𝑗</m:t>
                                  </m:r>
                                </m:sub>
                              </m:sSub>
                              <m:r>
                                <a:rPr lang="en-US"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b="1" i="1">
                                      <a:latin typeface="Cambria Math" panose="02040503050406030204" pitchFamily="18" charset="0"/>
                                      <a:ea typeface="Cambria Math" panose="02040503050406030204" pitchFamily="18" charset="0"/>
                                      <a:cs typeface="Arial" panose="020B0604020202020204" pitchFamily="34" charset="0"/>
                                    </a:rPr>
                                  </m:ctrlPr>
                                </m:dPr>
                                <m:e>
                                  <m:r>
                                    <a:rPr lang="en-US" b="1" i="1">
                                      <a:latin typeface="Cambria Math" panose="02040503050406030204" pitchFamily="18" charset="0"/>
                                      <a:ea typeface="Cambria Math" panose="02040503050406030204" pitchFamily="18" charset="0"/>
                                      <a:cs typeface="Arial" panose="020B0604020202020204" pitchFamily="34" charset="0"/>
                                    </a:rPr>
                                    <m:t>𝒙</m:t>
                                  </m:r>
                                </m:e>
                              </m:d>
                              <m:r>
                                <a:rPr lang="en-US" b="1"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𝝁</m:t>
                                  </m:r>
                                </m:e>
                                <m:sub>
                                  <m:r>
                                    <a:rPr lang="en-US" i="1">
                                      <a:latin typeface="Cambria Math" panose="02040503050406030204" pitchFamily="18" charset="0"/>
                                      <a:ea typeface="Cambria Math" panose="02040503050406030204" pitchFamily="18" charset="0"/>
                                      <a:cs typeface="Arial" panose="020B0604020202020204" pitchFamily="34" charset="0"/>
                                    </a:rPr>
                                    <m:t>𝑗</m:t>
                                  </m:r>
                                </m:sub>
                              </m:sSub>
                              <m:r>
                                <a:rPr lang="en-US"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l-GR" b="1" i="1">
                                      <a:latin typeface="Cambria Math" panose="02040503050406030204" pitchFamily="18" charset="0"/>
                                      <a:ea typeface="Cambria Math" panose="02040503050406030204" pitchFamily="18" charset="0"/>
                                      <a:cs typeface="Arial" panose="020B0604020202020204" pitchFamily="34" charset="0"/>
                                    </a:rPr>
                                    <m:t>𝜮</m:t>
                                  </m:r>
                                </m:e>
                                <m:sub>
                                  <m:r>
                                    <a:rPr lang="en-US" i="1">
                                      <a:latin typeface="Cambria Math" panose="02040503050406030204" pitchFamily="18" charset="0"/>
                                      <a:ea typeface="Cambria Math" panose="02040503050406030204" pitchFamily="18" charset="0"/>
                                      <a:cs typeface="Arial" panose="020B0604020202020204" pitchFamily="34" charset="0"/>
                                    </a:rPr>
                                    <m:t>𝑗</m:t>
                                  </m:r>
                                </m:sub>
                              </m:sSub>
                              <m:r>
                                <a:rPr lang="en-US" i="1">
                                  <a:latin typeface="Cambria Math" panose="02040503050406030204" pitchFamily="18" charset="0"/>
                                  <a:ea typeface="Cambria Math" panose="02040503050406030204" pitchFamily="18" charset="0"/>
                                  <a:cs typeface="Arial" panose="020B0604020202020204" pitchFamily="34" charset="0"/>
                                </a:rPr>
                                <m:t>)</m:t>
                              </m:r>
                            </m:e>
                          </m:nary>
                        </m:den>
                      </m:f>
                    </m:oMath>
                  </m:oMathPara>
                </a14:m>
                <a:endParaRPr lang="en-US" dirty="0">
                  <a:latin typeface="Arial" panose="020B0604020202020204" pitchFamily="34" charset="0"/>
                  <a:cs typeface="Arial" panose="020B0604020202020204" pitchFamily="34" charset="0"/>
                </a:endParaRPr>
              </a:p>
              <a:p>
                <a:pPr marL="914400" lvl="1" indent="-457200" algn="l">
                  <a:spcBef>
                    <a:spcPts val="0"/>
                  </a:spcBef>
                  <a:buFont typeface="+mj-lt"/>
                  <a:buAutoNum type="arabicPeriod"/>
                </a:pPr>
                <a:r>
                  <a:rPr lang="en-US" dirty="0">
                    <a:latin typeface="Arial" panose="020B0604020202020204" pitchFamily="34" charset="0"/>
                    <a:cs typeface="Arial" panose="020B0604020202020204" pitchFamily="34" charset="0"/>
                  </a:rPr>
                  <a:t>M step</a:t>
                </a:r>
              </a:p>
              <a:p>
                <a:pPr lvl="2" algn="l">
                  <a:spcBef>
                    <a:spcPts val="0"/>
                  </a:spcBef>
                </a:pP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𝜇</m:t>
                        </m:r>
                      </m:e>
                      <m:sub>
                        <m:r>
                          <a:rPr lang="en-US" i="1">
                            <a:latin typeface="Cambria Math" panose="02040503050406030204" pitchFamily="18" charset="0"/>
                            <a:cs typeface="Arial" panose="020B0604020202020204" pitchFamily="34" charset="0"/>
                          </a:rPr>
                          <m:t>𝑘</m:t>
                        </m:r>
                      </m:sub>
                    </m:sSub>
                    <m:r>
                      <a:rPr lang="en-US" i="1">
                        <a:latin typeface="Cambria Math" panose="02040503050406030204" pitchFamily="18" charset="0"/>
                        <a:cs typeface="Arial" panose="020B0604020202020204" pitchFamily="34" charset="0"/>
                      </a:rPr>
                      <m:t>′= </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1</m:t>
                        </m:r>
                      </m:num>
                      <m:den>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𝑘</m:t>
                            </m:r>
                          </m:sub>
                        </m:sSub>
                      </m:den>
                    </m:f>
                    <m:r>
                      <a:rPr lang="en-US" i="1">
                        <a:latin typeface="Cambria Math" panose="02040503050406030204" pitchFamily="18" charset="0"/>
                        <a:cs typeface="Arial" panose="020B0604020202020204" pitchFamily="34" charset="0"/>
                      </a:rPr>
                      <m:t> </m:t>
                    </m:r>
                    <m:nary>
                      <m:naryPr>
                        <m:chr m:val="∑"/>
                        <m:ctrlPr>
                          <a:rPr lang="en-US" i="1">
                            <a:latin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cs typeface="Arial" panose="020B0604020202020204" pitchFamily="34" charset="0"/>
                          </a:rPr>
                          <m:t>𝑖</m:t>
                        </m:r>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𝑚</m:t>
                        </m:r>
                      </m:sup>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𝛾</m:t>
                            </m:r>
                          </m:e>
                          <m:sub>
                            <m:r>
                              <a:rPr lang="en-US" i="1">
                                <a:latin typeface="Cambria Math" panose="02040503050406030204" pitchFamily="18" charset="0"/>
                                <a:cs typeface="Arial" panose="020B0604020202020204" pitchFamily="34" charset="0"/>
                              </a:rPr>
                              <m:t>𝑖𝑘</m:t>
                            </m:r>
                          </m:sub>
                        </m:sSub>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i="1">
                                <a:latin typeface="Cambria Math" panose="02040503050406030204" pitchFamily="18" charset="0"/>
                                <a:cs typeface="Arial" panose="020B0604020202020204" pitchFamily="34" charset="0"/>
                              </a:rPr>
                              <m:t>𝑖</m:t>
                            </m:r>
                          </m:sub>
                        </m:sSub>
                      </m:e>
                    </m:nary>
                  </m:oMath>
                </a14:m>
                <a:r>
                  <a:rPr lang="en-US" dirty="0">
                    <a:latin typeface="Arial" panose="020B0604020202020204" pitchFamily="34" charset="0"/>
                    <a:cs typeface="Arial" panose="020B0604020202020204" pitchFamily="34" charset="0"/>
                  </a:rPr>
                  <a:t>, where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𝑘</m:t>
                        </m:r>
                      </m:sub>
                    </m:sSub>
                    <m:r>
                      <a:rPr lang="en-US" i="1">
                        <a:latin typeface="Cambria Math" panose="02040503050406030204" pitchFamily="18" charset="0"/>
                        <a:cs typeface="Arial" panose="020B0604020202020204" pitchFamily="34" charset="0"/>
                      </a:rPr>
                      <m:t>= </m:t>
                    </m:r>
                    <m:nary>
                      <m:naryPr>
                        <m:chr m:val="∑"/>
                        <m:ctrlPr>
                          <a:rPr lang="en-US" i="1">
                            <a:latin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cs typeface="Arial" panose="020B0604020202020204" pitchFamily="34" charset="0"/>
                          </a:rPr>
                          <m:t>𝑖</m:t>
                        </m:r>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𝑚</m:t>
                        </m:r>
                      </m:sup>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𝑧</m:t>
                            </m:r>
                          </m:e>
                          <m:sub>
                            <m:r>
                              <a:rPr lang="en-US" i="1">
                                <a:latin typeface="Cambria Math" panose="02040503050406030204" pitchFamily="18" charset="0"/>
                                <a:cs typeface="Arial" panose="020B0604020202020204" pitchFamily="34" charset="0"/>
                              </a:rPr>
                              <m:t>𝑖𝑘</m:t>
                            </m:r>
                          </m:sub>
                        </m:sSub>
                      </m:e>
                    </m:nary>
                  </m:oMath>
                </a14:m>
                <a:r>
                  <a:rPr lang="en-US" dirty="0">
                    <a:latin typeface="Arial" panose="020B0604020202020204" pitchFamily="34" charset="0"/>
                    <a:cs typeface="Arial" panose="020B0604020202020204" pitchFamily="34" charset="0"/>
                  </a:rPr>
                  <a:t>.</a:t>
                </a:r>
              </a:p>
              <a:p>
                <a:pPr lvl="2" algn="l">
                  <a:spcBef>
                    <a:spcPts val="0"/>
                  </a:spcBef>
                </a:pPr>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Sup>
                      <m:sSubSupPr>
                        <m:ctrlPr>
                          <a:rPr lang="en-US" i="1">
                            <a:latin typeface="Cambria Math" panose="02040503050406030204" pitchFamily="18" charset="0"/>
                            <a:ea typeface="Cambria Math" panose="02040503050406030204" pitchFamily="18" charset="0"/>
                            <a:cs typeface="Arial" panose="020B0604020202020204" pitchFamily="34" charset="0"/>
                          </a:rPr>
                        </m:ctrlPr>
                      </m:sSubSupPr>
                      <m:e>
                        <m:r>
                          <m:rPr>
                            <m:sty m:val="p"/>
                          </m:rPr>
                          <a:rPr lang="el-GR" i="1">
                            <a:latin typeface="Cambria Math" panose="02040503050406030204" pitchFamily="18" charset="0"/>
                            <a:ea typeface="Cambria Math" panose="02040503050406030204" pitchFamily="18" charset="0"/>
                            <a:cs typeface="Arial" panose="020B0604020202020204" pitchFamily="34" charset="0"/>
                          </a:rPr>
                          <m:t>Σ</m:t>
                        </m:r>
                      </m:e>
                      <m:sub>
                        <m:r>
                          <a:rPr lang="en-US" i="1">
                            <a:latin typeface="Cambria Math" panose="02040503050406030204" pitchFamily="18" charset="0"/>
                            <a:cs typeface="Arial" panose="020B0604020202020204" pitchFamily="34" charset="0"/>
                          </a:rPr>
                          <m:t>𝑘</m:t>
                        </m:r>
                      </m:sub>
                      <m:sup>
                        <m:r>
                          <a:rPr lang="en-US" i="1">
                            <a:latin typeface="Cambria Math" panose="02040503050406030204" pitchFamily="18" charset="0"/>
                            <a:cs typeface="Arial" panose="020B0604020202020204" pitchFamily="34" charset="0"/>
                          </a:rPr>
                          <m:t>′</m:t>
                        </m:r>
                      </m:sup>
                    </m:sSubSup>
                    <m:r>
                      <a:rPr lang="en-US" i="1">
                        <a:latin typeface="Cambria Math" panose="02040503050406030204" pitchFamily="18" charset="0"/>
                        <a:cs typeface="Arial" panose="020B0604020202020204" pitchFamily="34" charset="0"/>
                      </a:rPr>
                      <m:t>= </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1</m:t>
                        </m:r>
                      </m:num>
                      <m:den>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𝑘</m:t>
                            </m:r>
                          </m:sub>
                        </m:sSub>
                      </m:den>
                    </m:f>
                    <m:nary>
                      <m:naryPr>
                        <m:chr m:val="∑"/>
                        <m:ctrlPr>
                          <a:rPr lang="en-US" i="1">
                            <a:latin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cs typeface="Arial" panose="020B0604020202020204" pitchFamily="34" charset="0"/>
                          </a:rPr>
                          <m:t>𝑖</m:t>
                        </m:r>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𝑚</m:t>
                        </m:r>
                      </m:sup>
                      <m:e>
                        <m:r>
                          <a:rPr lang="en-US" i="1">
                            <a:latin typeface="Cambria Math" panose="02040503050406030204" pitchFamily="18" charset="0"/>
                            <a:ea typeface="Cambria Math" panose="02040503050406030204" pitchFamily="18" charset="0"/>
                            <a:cs typeface="Arial" panose="020B0604020202020204" pitchFamily="34" charset="0"/>
                          </a:rPr>
                          <m:t>𝛾</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𝑧</m:t>
                                </m:r>
                              </m:e>
                              <m:sub>
                                <m:r>
                                  <a:rPr lang="en-US" i="1">
                                    <a:latin typeface="Cambria Math" panose="02040503050406030204" pitchFamily="18" charset="0"/>
                                    <a:ea typeface="Cambria Math" panose="02040503050406030204" pitchFamily="18" charset="0"/>
                                    <a:cs typeface="Arial" panose="020B0604020202020204" pitchFamily="34" charset="0"/>
                                  </a:rPr>
                                  <m:t>𝑖𝑘</m:t>
                                </m:r>
                              </m:sub>
                            </m:sSub>
                          </m:e>
                        </m:d>
                        <m:d>
                          <m:dPr>
                            <m:ctrlPr>
                              <a:rPr lang="en-US" i="1">
                                <a:latin typeface="Cambria Math" panose="02040503050406030204" pitchFamily="18" charset="0"/>
                                <a:cs typeface="Arial" panose="020B0604020202020204" pitchFamily="34" charset="0"/>
                              </a:rPr>
                            </m:ctrlPr>
                          </m:dPr>
                          <m:e>
                            <m:sSub>
                              <m:sSubPr>
                                <m:ctrlPr>
                                  <a:rPr lang="en-US"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i="1">
                                    <a:latin typeface="Cambria Math" panose="02040503050406030204" pitchFamily="18" charset="0"/>
                                    <a:cs typeface="Arial" panose="020B0604020202020204" pitchFamily="34" charset="0"/>
                                  </a:rPr>
                                  <m:t>𝑖</m:t>
                                </m:r>
                              </m:sub>
                            </m:sSub>
                            <m:r>
                              <a:rPr lang="en-US" i="1">
                                <a:latin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𝜇</m:t>
                                </m:r>
                              </m:e>
                              <m:sub>
                                <m:r>
                                  <a:rPr lang="en-US" i="1">
                                    <a:latin typeface="Cambria Math" panose="02040503050406030204" pitchFamily="18" charset="0"/>
                                    <a:cs typeface="Arial" panose="020B0604020202020204" pitchFamily="34" charset="0"/>
                                  </a:rPr>
                                  <m:t>𝑘</m:t>
                                </m:r>
                              </m:sub>
                            </m:sSub>
                          </m:e>
                        </m:d>
                        <m:sSup>
                          <m:sSupPr>
                            <m:ctrlPr>
                              <a:rPr lang="en-US" i="1">
                                <a:latin typeface="Cambria Math" panose="02040503050406030204" pitchFamily="18" charset="0"/>
                                <a:cs typeface="Arial" panose="020B0604020202020204" pitchFamily="34" charset="0"/>
                              </a:rPr>
                            </m:ctrlPr>
                          </m:sSupPr>
                          <m:e>
                            <m:d>
                              <m:dPr>
                                <m:ctrlPr>
                                  <a:rPr lang="en-US" i="1">
                                    <a:latin typeface="Cambria Math" panose="02040503050406030204" pitchFamily="18" charset="0"/>
                                    <a:cs typeface="Arial" panose="020B0604020202020204" pitchFamily="34" charset="0"/>
                                  </a:rPr>
                                </m:ctrlPr>
                              </m:dPr>
                              <m:e>
                                <m:sSub>
                                  <m:sSubPr>
                                    <m:ctrlPr>
                                      <a:rPr lang="en-US"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i="1">
                                        <a:latin typeface="Cambria Math" panose="02040503050406030204" pitchFamily="18" charset="0"/>
                                        <a:cs typeface="Arial" panose="020B0604020202020204" pitchFamily="34" charset="0"/>
                                      </a:rPr>
                                      <m:t>𝑖</m:t>
                                    </m:r>
                                  </m:sub>
                                </m:sSub>
                                <m:r>
                                  <a:rPr lang="en-US" i="1">
                                    <a:latin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𝜇</m:t>
                                    </m:r>
                                  </m:e>
                                  <m:sub>
                                    <m:r>
                                      <a:rPr lang="en-US" i="1">
                                        <a:latin typeface="Cambria Math" panose="02040503050406030204" pitchFamily="18" charset="0"/>
                                        <a:cs typeface="Arial" panose="020B0604020202020204" pitchFamily="34" charset="0"/>
                                      </a:rPr>
                                      <m:t>𝑘</m:t>
                                    </m:r>
                                  </m:sub>
                                </m:sSub>
                              </m:e>
                            </m:d>
                          </m:e>
                          <m:sup>
                            <m:r>
                              <a:rPr lang="en-US" i="1">
                                <a:latin typeface="Cambria Math" panose="02040503050406030204" pitchFamily="18" charset="0"/>
                                <a:cs typeface="Arial" panose="020B0604020202020204" pitchFamily="34" charset="0"/>
                              </a:rPr>
                              <m:t>𝑇</m:t>
                            </m:r>
                          </m:sup>
                        </m:sSup>
                        <m:r>
                          <a:rPr lang="en-US" b="0" i="1" smtClean="0">
                            <a:latin typeface="Cambria Math" panose="02040503050406030204" pitchFamily="18" charset="0"/>
                            <a:cs typeface="Arial" panose="020B0604020202020204" pitchFamily="34" charset="0"/>
                          </a:rPr>
                          <m:t> </m:t>
                        </m:r>
                      </m:e>
                    </m:nary>
                  </m:oMath>
                </a14:m>
                <a:endParaRPr lang="en-US" dirty="0">
                  <a:latin typeface="Arial" panose="020B0604020202020204" pitchFamily="34" charset="0"/>
                  <a:cs typeface="Arial" panose="020B0604020202020204" pitchFamily="34" charset="0"/>
                </a:endParaRPr>
              </a:p>
              <a:p>
                <a:pPr lvl="2" algn="l">
                  <a:spcBef>
                    <a:spcPts val="0"/>
                  </a:spcBef>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𝜋</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𝑚</m:t>
                            </m:r>
                          </m:e>
                          <m:sub>
                            <m:r>
                              <a:rPr lang="en-US" b="0" i="1" smtClean="0">
                                <a:latin typeface="Cambria Math" panose="02040503050406030204" pitchFamily="18" charset="0"/>
                                <a:cs typeface="Arial" panose="020B0604020202020204" pitchFamily="34" charset="0"/>
                              </a:rPr>
                              <m:t>𝑘</m:t>
                            </m:r>
                          </m:sub>
                        </m:sSub>
                      </m:num>
                      <m:den>
                        <m:r>
                          <a:rPr lang="en-US" b="0" i="1" smtClean="0">
                            <a:latin typeface="Cambria Math" panose="02040503050406030204" pitchFamily="18" charset="0"/>
                            <a:cs typeface="Arial" panose="020B0604020202020204" pitchFamily="34" charset="0"/>
                          </a:rPr>
                          <m:t>𝑚</m:t>
                        </m:r>
                      </m:den>
                    </m:f>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𝑚</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m:t>
                    </m:r>
                    <m:nary>
                      <m:naryPr>
                        <m:chr m:val="∑"/>
                        <m:ctrlPr>
                          <a:rPr lang="en-US" b="0" i="1" smtClean="0">
                            <a:latin typeface="Cambria Math" panose="02040503050406030204" pitchFamily="18" charset="0"/>
                            <a:cs typeface="Arial" panose="020B0604020202020204" pitchFamily="34" charset="0"/>
                          </a:rPr>
                        </m:ctrlPr>
                      </m:naryPr>
                      <m:sub>
                        <m:r>
                          <m:rPr>
                            <m:brk m:alnAt="23"/>
                          </m:rPr>
                          <a:rPr lang="en-US" b="0" i="1" smtClean="0">
                            <a:latin typeface="Cambria Math" panose="02040503050406030204" pitchFamily="18" charset="0"/>
                            <a:cs typeface="Arial" panose="020B0604020202020204" pitchFamily="34" charset="0"/>
                          </a:rPr>
                          <m:t>𝑖</m:t>
                        </m:r>
                        <m:r>
                          <a:rPr lang="en-US" b="0" i="1" smtClean="0">
                            <a:latin typeface="Cambria Math" panose="02040503050406030204" pitchFamily="18" charset="0"/>
                            <a:cs typeface="Arial" panose="020B0604020202020204" pitchFamily="34" charset="0"/>
                          </a:rPr>
                          <m:t>=1</m:t>
                        </m:r>
                      </m:sub>
                      <m:sup>
                        <m:r>
                          <a:rPr lang="en-US" b="0" i="1" smtClean="0">
                            <a:latin typeface="Cambria Math" panose="02040503050406030204" pitchFamily="18" charset="0"/>
                            <a:cs typeface="Arial" panose="020B0604020202020204" pitchFamily="34" charset="0"/>
                          </a:rPr>
                          <m:t>𝑚</m:t>
                        </m:r>
                      </m:sup>
                      <m:e>
                        <m:r>
                          <a:rPr lang="en-US" b="0" i="1" smtClean="0">
                            <a:latin typeface="Cambria Math" panose="02040503050406030204" pitchFamily="18" charset="0"/>
                            <a:ea typeface="Cambria Math" panose="02040503050406030204" pitchFamily="18" charset="0"/>
                            <a:cs typeface="Arial" panose="020B0604020202020204" pitchFamily="34" charset="0"/>
                          </a:rPr>
                          <m:t>𝛾</m:t>
                        </m:r>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𝑧</m:t>
                            </m:r>
                          </m:e>
                          <m:sub>
                            <m:r>
                              <a:rPr lang="en-US" b="0" i="1" smtClean="0">
                                <a:latin typeface="Cambria Math" panose="02040503050406030204" pitchFamily="18" charset="0"/>
                                <a:ea typeface="Cambria Math" panose="02040503050406030204" pitchFamily="18" charset="0"/>
                                <a:cs typeface="Arial" panose="020B0604020202020204" pitchFamily="34" charset="0"/>
                              </a:rPr>
                              <m:t>𝑖𝑘</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e>
                    </m:nary>
                  </m:oMath>
                </a14:m>
                <a:endParaRPr lang="en-US" dirty="0">
                  <a:latin typeface="Arial" panose="020B0604020202020204" pitchFamily="34" charset="0"/>
                  <a:cs typeface="Arial" panose="020B0604020202020204" pitchFamily="34" charset="0"/>
                </a:endParaRPr>
              </a:p>
              <a:p>
                <a:pPr marL="914400" lvl="1" indent="-457200" algn="l">
                  <a:spcBef>
                    <a:spcPts val="0"/>
                  </a:spcBef>
                  <a:buFont typeface="+mj-lt"/>
                  <a:buAutoNum type="arabicPeriod"/>
                </a:pPr>
                <a:r>
                  <a:rPr lang="en-US" dirty="0">
                    <a:latin typeface="Arial" panose="020B0604020202020204" pitchFamily="34" charset="0"/>
                    <a:cs typeface="Arial" panose="020B0604020202020204" pitchFamily="34" charset="0"/>
                  </a:rPr>
                  <a:t>Repeat until convergence of </a:t>
                </a:r>
                <a14:m>
                  <m:oMath xmlns:m="http://schemas.openxmlformats.org/officeDocument/2006/math">
                    <m:r>
                      <m:rPr>
                        <m:sty m:val="p"/>
                      </m:rPr>
                      <a:rPr lang="en-US" b="0" i="0" smtClean="0">
                        <a:latin typeface="Cambria Math" panose="02040503050406030204" pitchFamily="18" charset="0"/>
                        <a:cs typeface="Arial" panose="020B0604020202020204" pitchFamily="34" charset="0"/>
                      </a:rPr>
                      <m:t>ln</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𝑝</m:t>
                    </m:r>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cs typeface="Arial" panose="020B0604020202020204" pitchFamily="34" charset="0"/>
                          </a:rPr>
                          <m:t>𝑋</m:t>
                        </m:r>
                      </m:e>
                      <m:e>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m:rPr>
                                <m:sty m:val="p"/>
                              </m:rPr>
                              <a:rPr lang="el-GR" b="0" i="1" smtClean="0">
                                <a:latin typeface="Cambria Math" panose="02040503050406030204" pitchFamily="18" charset="0"/>
                                <a:ea typeface="Cambria Math" panose="02040503050406030204" pitchFamily="18" charset="0"/>
                                <a:cs typeface="Arial" panose="020B0604020202020204" pitchFamily="34" charset="0"/>
                              </a:rPr>
                              <m:t>Σ</m:t>
                            </m:r>
                          </m:e>
                          <m:sub>
                            <m:r>
                              <a:rPr lang="en-US" b="0" i="1" smtClean="0">
                                <a:latin typeface="Cambria Math" panose="02040503050406030204" pitchFamily="18" charset="0"/>
                                <a:cs typeface="Arial" panose="020B0604020202020204" pitchFamily="34" charset="0"/>
                              </a:rPr>
                              <m:t>𝑘</m:t>
                            </m:r>
                          </m:sub>
                        </m:sSub>
                      </m:e>
                    </m:d>
                    <m:r>
                      <a:rPr lang="en-US" b="0" i="1" smtClean="0">
                        <a:latin typeface="Cambria Math" panose="02040503050406030204" pitchFamily="18" charset="0"/>
                        <a:cs typeface="Arial" panose="020B0604020202020204" pitchFamily="34" charset="0"/>
                      </a:rPr>
                      <m:t>= </m:t>
                    </m:r>
                    <m:nary>
                      <m:naryPr>
                        <m:chr m:val="∑"/>
                        <m:ctrlPr>
                          <a:rPr lang="en-US" b="0" i="1" smtClean="0">
                            <a:latin typeface="Cambria Math" panose="02040503050406030204" pitchFamily="18" charset="0"/>
                            <a:cs typeface="Arial" panose="020B0604020202020204" pitchFamily="34" charset="0"/>
                          </a:rPr>
                        </m:ctrlPr>
                      </m:naryPr>
                      <m:sub>
                        <m:r>
                          <m:rPr>
                            <m:brk m:alnAt="23"/>
                          </m:rPr>
                          <a:rPr lang="en-US" b="0" i="1" smtClean="0">
                            <a:latin typeface="Cambria Math" panose="02040503050406030204" pitchFamily="18" charset="0"/>
                            <a:cs typeface="Arial" panose="020B0604020202020204" pitchFamily="34" charset="0"/>
                          </a:rPr>
                          <m:t>𝑖</m:t>
                        </m:r>
                        <m:r>
                          <a:rPr lang="en-US" b="0" i="1" smtClean="0">
                            <a:latin typeface="Cambria Math" panose="02040503050406030204" pitchFamily="18" charset="0"/>
                            <a:cs typeface="Arial" panose="020B0604020202020204" pitchFamily="34" charset="0"/>
                          </a:rPr>
                          <m:t>=1</m:t>
                        </m:r>
                      </m:sub>
                      <m:sup>
                        <m:r>
                          <a:rPr lang="en-US" b="0" i="1" smtClean="0">
                            <a:latin typeface="Cambria Math" panose="02040503050406030204" pitchFamily="18" charset="0"/>
                            <a:cs typeface="Arial" panose="020B0604020202020204" pitchFamily="34" charset="0"/>
                          </a:rPr>
                          <m:t>𝑚</m:t>
                        </m:r>
                      </m:sup>
                      <m:e>
                        <m:r>
                          <m:rPr>
                            <m:sty m:val="p"/>
                          </m:rPr>
                          <a:rPr lang="en-US" b="0" i="0" smtClean="0">
                            <a:latin typeface="Cambria Math" panose="02040503050406030204" pitchFamily="18" charset="0"/>
                            <a:cs typeface="Arial" panose="020B0604020202020204" pitchFamily="34" charset="0"/>
                          </a:rPr>
                          <m:t>ln</m:t>
                        </m:r>
                        <m:r>
                          <a:rPr lang="en-US" b="0" i="1" smtClean="0">
                            <a:latin typeface="Cambria Math" panose="02040503050406030204" pitchFamily="18" charset="0"/>
                            <a:cs typeface="Arial" panose="020B0604020202020204" pitchFamily="34" charset="0"/>
                          </a:rPr>
                          <m:t>⁡(</m:t>
                        </m:r>
                        <m:nary>
                          <m:naryPr>
                            <m:chr m:val="∑"/>
                            <m:ctrlPr>
                              <a:rPr lang="en-US" b="0" i="1" smtClean="0">
                                <a:latin typeface="Cambria Math" panose="02040503050406030204" pitchFamily="18" charset="0"/>
                                <a:cs typeface="Arial" panose="020B0604020202020204" pitchFamily="34" charset="0"/>
                              </a:rPr>
                            </m:ctrlPr>
                          </m:naryPr>
                          <m:sub>
                            <m:r>
                              <m:rPr>
                                <m:brk m:alnAt="23"/>
                              </m:rPr>
                              <a:rPr lang="en-US" b="0" i="1" smtClean="0">
                                <a:latin typeface="Cambria Math" panose="02040503050406030204" pitchFamily="18" charset="0"/>
                                <a:cs typeface="Arial" panose="020B0604020202020204" pitchFamily="34" charset="0"/>
                              </a:rPr>
                              <m:t>𝑘</m:t>
                            </m:r>
                            <m:r>
                              <a:rPr lang="en-US" b="0" i="1" smtClean="0">
                                <a:latin typeface="Cambria Math" panose="02040503050406030204" pitchFamily="18" charset="0"/>
                                <a:cs typeface="Arial" panose="020B0604020202020204" pitchFamily="34" charset="0"/>
                              </a:rPr>
                              <m:t>=1</m:t>
                            </m:r>
                          </m:sub>
                          <m:sup>
                            <m:r>
                              <a:rPr lang="en-US" b="0" i="1" smtClean="0">
                                <a:latin typeface="Cambria Math" panose="02040503050406030204" pitchFamily="18" charset="0"/>
                                <a:cs typeface="Arial" panose="020B0604020202020204" pitchFamily="34" charset="0"/>
                              </a:rPr>
                              <m:t>𝐾</m:t>
                            </m:r>
                          </m:sup>
                          <m:e>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𝑁</m:t>
                            </m:r>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𝒙</m:t>
                                </m:r>
                              </m:e>
                              <m:sub>
                                <m:r>
                                  <a:rPr lang="en-US" b="0" i="1" smtClean="0">
                                    <a:latin typeface="Cambria Math" panose="02040503050406030204" pitchFamily="18" charset="0"/>
                                    <a:cs typeface="Arial" panose="020B0604020202020204" pitchFamily="34" charset="0"/>
                                  </a:rPr>
                                  <m:t>𝑖</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m:rPr>
                                    <m:sty m:val="p"/>
                                  </m:rPr>
                                  <a:rPr lang="el-GR" b="0" i="1" smtClean="0">
                                    <a:latin typeface="Cambria Math" panose="02040503050406030204" pitchFamily="18" charset="0"/>
                                    <a:ea typeface="Cambria Math" panose="02040503050406030204" pitchFamily="18" charset="0"/>
                                    <a:cs typeface="Arial" panose="020B0604020202020204" pitchFamily="34" charset="0"/>
                                  </a:rPr>
                                  <m:t>Σ</m:t>
                                </m:r>
                              </m:e>
                              <m:sub>
                                <m:r>
                                  <a:rPr lang="en-US" b="0" i="1" smtClean="0">
                                    <a:latin typeface="Cambria Math" panose="02040503050406030204" pitchFamily="18" charset="0"/>
                                    <a:cs typeface="Arial" panose="020B0604020202020204" pitchFamily="34" charset="0"/>
                                  </a:rPr>
                                  <m:t>𝑘</m:t>
                                </m:r>
                              </m:sub>
                            </m:sSub>
                          </m:e>
                        </m:nary>
                        <m:r>
                          <a:rPr lang="en-US" b="0" i="1" smtClean="0">
                            <a:latin typeface="Cambria Math" panose="02040503050406030204" pitchFamily="18" charset="0"/>
                            <a:cs typeface="Arial" panose="020B0604020202020204" pitchFamily="34" charset="0"/>
                          </a:rPr>
                          <m:t>)</m:t>
                        </m:r>
                      </m:e>
                    </m:nary>
                  </m:oMath>
                </a14:m>
                <a:endParaRPr lang="en-US" dirty="0">
                  <a:latin typeface="Arial" panose="020B0604020202020204" pitchFamily="34" charset="0"/>
                  <a:cs typeface="Arial" panose="020B0604020202020204" pitchFamily="34" charset="0"/>
                </a:endParaRPr>
              </a:p>
              <a:p>
                <a:pPr lvl="1" algn="l"/>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482811"/>
                <a:ext cx="11582400" cy="4873540"/>
              </a:xfrm>
              <a:blipFill>
                <a:blip r:embed="rId3"/>
                <a:stretch>
                  <a:fillRect l="-439" t="-103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70</a:t>
            </a:fld>
            <a:endParaRPr lang="en-US" dirty="0"/>
          </a:p>
        </p:txBody>
      </p:sp>
    </p:spTree>
    <p:extLst>
      <p:ext uri="{BB962C8B-B14F-4D97-AF65-F5344CB8AC3E}">
        <p14:creationId xmlns:p14="http://schemas.microsoft.com/office/powerpoint/2010/main" val="35186174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1771658"/>
                <a:ext cx="10529887" cy="4813301"/>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When we don’t have complete information on z, our optimization problem changes and we need to calculate </a:t>
                </a:r>
                <a14:m>
                  <m:oMath xmlns:m="http://schemas.openxmlformats.org/officeDocument/2006/math">
                    <m:r>
                      <a:rPr lang="en-US" sz="2000" b="0" i="1" smtClean="0">
                        <a:latin typeface="Cambria Math" panose="02040503050406030204" pitchFamily="18" charset="0"/>
                        <a:cs typeface="Arial" panose="020B0604020202020204" pitchFamily="34" charset="0"/>
                      </a:rPr>
                      <m:t>𝑝</m:t>
                    </m:r>
                    <m:d>
                      <m:dPr>
                        <m:endChr m:val="|"/>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𝑧</m:t>
                        </m:r>
                      </m:e>
                    </m:d>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oMath>
                </a14:m>
                <a:r>
                  <a:rPr lang="en-US" sz="2000" dirty="0">
                    <a:latin typeface="Arial" panose="020B0604020202020204" pitchFamily="34" charset="0"/>
                    <a:cs typeface="Arial" panose="020B0604020202020204" pitchFamily="34" charset="0"/>
                  </a:rPr>
                  <a:t>) using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𝜃</m:t>
                        </m:r>
                      </m:e>
                      <m:sup>
                        <m:r>
                          <a:rPr lang="en-US" sz="2000" b="0" i="1" smtClean="0">
                            <a:latin typeface="Cambria Math" panose="02040503050406030204" pitchFamily="18" charset="0"/>
                            <a:cs typeface="Arial" panose="020B0604020202020204" pitchFamily="34" charset="0"/>
                          </a:rPr>
                          <m:t>𝑜𝑙𝑑</m:t>
                        </m:r>
                      </m:sup>
                    </m:sSup>
                  </m:oMath>
                </a14:m>
                <a:r>
                  <a:rPr lang="en-US" sz="2000"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𝒬</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0"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𝑛𝑒𝑤</m:t>
                            </m:r>
                          </m:sup>
                        </m:sSup>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7"/>
                          </m:rP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e>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𝜃</m:t>
                                </m:r>
                              </m:e>
                              <m:sup>
                                <m:r>
                                  <a:rPr lang="en-US" sz="2000" i="1">
                                    <a:latin typeface="Cambria Math" panose="02040503050406030204" pitchFamily="18" charset="0"/>
                                    <a:cs typeface="Arial" panose="020B0604020202020204" pitchFamily="34" charset="0"/>
                                  </a:rPr>
                                  <m:t>𝑜𝑙𝑑</m:t>
                                </m:r>
                              </m:sup>
                            </m:sSup>
                          </m:e>
                        </m:d>
                        <m:r>
                          <m:rPr>
                            <m:sty m:val="p"/>
                          </m:rPr>
                          <a:rPr lang="en-US" sz="2000" b="0" i="0" smtClean="0">
                            <a:latin typeface="Cambria Math" panose="02040503050406030204" pitchFamily="18" charset="0"/>
                            <a:cs typeface="Arial" panose="020B0604020202020204" pitchFamily="34" charset="0"/>
                          </a:rPr>
                          <m:t>ln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𝑧</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e>
                    </m:nary>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Then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𝜃</m:t>
                        </m:r>
                      </m:e>
                      <m:sup>
                        <m:r>
                          <a:rPr lang="en-US" sz="2000" b="0" i="1" smtClean="0">
                            <a:latin typeface="Cambria Math" panose="02040503050406030204" pitchFamily="18" charset="0"/>
                            <a:cs typeface="Arial" panose="020B0604020202020204" pitchFamily="34" charset="0"/>
                          </a:rPr>
                          <m:t>𝑛𝑒𝑤</m:t>
                        </m:r>
                      </m:sup>
                    </m:sSup>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arg</m:t>
                            </m:r>
                          </m:fName>
                          <m:e>
                            <m:r>
                              <a:rPr lang="en-US" sz="2000" b="0" i="1" smtClean="0">
                                <a:latin typeface="Cambria Math" panose="02040503050406030204" pitchFamily="18" charset="0"/>
                                <a:cs typeface="Arial" panose="020B0604020202020204" pitchFamily="34" charset="0"/>
                              </a:rPr>
                              <m:t>𝑚𝑎𝑥</m:t>
                            </m:r>
                          </m:e>
                        </m:func>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ea typeface="Cambria Math" panose="02040503050406030204" pitchFamily="18" charset="0"/>
                        <a:cs typeface="Arial" panose="020B0604020202020204" pitchFamily="34" charset="0"/>
                      </a:rPr>
                      <m:t>𝒬</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𝜃</m:t>
                            </m:r>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e>
                    </m:d>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1771658"/>
                <a:ext cx="10529887" cy="4813301"/>
              </a:xfrm>
              <a:blipFill>
                <a:blip r:embed="rId3"/>
                <a:stretch>
                  <a:fillRect l="-482" t="-131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71</a:t>
            </a:fld>
            <a:endParaRPr lang="en-US" dirty="0"/>
          </a:p>
        </p:txBody>
      </p:sp>
    </p:spTree>
    <p:extLst>
      <p:ext uri="{BB962C8B-B14F-4D97-AF65-F5344CB8AC3E}">
        <p14:creationId xmlns:p14="http://schemas.microsoft.com/office/powerpoint/2010/main" val="3427291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Generalized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65691"/>
                <a:ext cx="11582400" cy="4129319"/>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EM algorithm</a:t>
                </a:r>
              </a:p>
              <a:p>
                <a:pPr algn="l"/>
                <a:endParaRPr lang="en-US" sz="2000" dirty="0">
                  <a:latin typeface="Arial" panose="020B0604020202020204" pitchFamily="34" charset="0"/>
                  <a:cs typeface="Arial" panose="020B0604020202020204" pitchFamily="34" charset="0"/>
                </a:endParaRPr>
              </a:p>
              <a:p>
                <a:pPr marL="914400" lvl="1" indent="-457200" algn="l">
                  <a:buFont typeface="+mj-lt"/>
                  <a:buAutoNum type="arabicPeriod"/>
                </a:pPr>
                <a:r>
                  <a:rPr lang="en-US" dirty="0">
                    <a:latin typeface="Arial" panose="020B0604020202020204" pitchFamily="34" charset="0"/>
                    <a:cs typeface="Arial" panose="020B0604020202020204" pitchFamily="34" charset="0"/>
                  </a:rPr>
                  <a:t>Initialize </a:t>
                </a:r>
                <a14:m>
                  <m:oMath xmlns:m="http://schemas.openxmlformats.org/officeDocument/2006/math">
                    <m:r>
                      <a:rPr lang="en-US" i="1">
                        <a:latin typeface="Cambria Math" panose="02040503050406030204" pitchFamily="18" charset="0"/>
                        <a:ea typeface="Cambria Math" panose="02040503050406030204" pitchFamily="18" charset="0"/>
                        <a:cs typeface="Arial" panose="020B0604020202020204" pitchFamily="34" charset="0"/>
                      </a:rPr>
                      <m:t>𝜋</m:t>
                    </m:r>
                    <m:r>
                      <a:rPr lang="en-US" i="1">
                        <a:latin typeface="Cambria Math" panose="02040503050406030204" pitchFamily="18" charset="0"/>
                        <a:ea typeface="Cambria Math" panose="02040503050406030204" pitchFamily="18" charset="0"/>
                        <a:cs typeface="Arial" panose="020B0604020202020204" pitchFamily="34" charset="0"/>
                      </a:rPr>
                      <m:t>, </m:t>
                    </m:r>
                    <m:r>
                      <a:rPr lang="en-US" i="1">
                        <a:latin typeface="Cambria Math" panose="02040503050406030204" pitchFamily="18" charset="0"/>
                        <a:ea typeface="Cambria Math" panose="02040503050406030204" pitchFamily="18" charset="0"/>
                        <a:cs typeface="Arial" panose="020B0604020202020204" pitchFamily="34" charset="0"/>
                      </a:rPr>
                      <m:t>𝜇</m:t>
                    </m:r>
                    <m:r>
                      <a:rPr lang="en-US" i="1">
                        <a:latin typeface="Cambria Math" panose="02040503050406030204" pitchFamily="18" charset="0"/>
                        <a:ea typeface="Cambria Math" panose="02040503050406030204" pitchFamily="18" charset="0"/>
                        <a:cs typeface="Arial" panose="020B0604020202020204" pitchFamily="34" charset="0"/>
                      </a:rPr>
                      <m:t>, </m:t>
                    </m:r>
                    <m:r>
                      <m:rPr>
                        <m:sty m:val="p"/>
                      </m:rPr>
                      <a:rPr lang="el-GR" i="1">
                        <a:latin typeface="Cambria Math" panose="02040503050406030204" pitchFamily="18" charset="0"/>
                        <a:ea typeface="Cambria Math" panose="02040503050406030204" pitchFamily="18" charset="0"/>
                        <a:cs typeface="Arial" panose="020B0604020202020204" pitchFamily="34" charset="0"/>
                      </a:rPr>
                      <m:t>Σ</m:t>
                    </m:r>
                  </m:oMath>
                </a14:m>
                <a:r>
                  <a:rPr lang="en-US" dirty="0">
                    <a:latin typeface="Arial" panose="020B0604020202020204" pitchFamily="34" charset="0"/>
                    <a:cs typeface="Arial" panose="020B0604020202020204" pitchFamily="34" charset="0"/>
                  </a:rPr>
                  <a:t> </a:t>
                </a:r>
              </a:p>
              <a:p>
                <a:pPr marL="914400" lvl="1" indent="-457200" algn="l">
                  <a:buFont typeface="+mj-lt"/>
                  <a:buAutoNum type="arabicPeriod"/>
                </a:pPr>
                <a:r>
                  <a:rPr lang="en-US" dirty="0">
                    <a:latin typeface="Arial" panose="020B0604020202020204" pitchFamily="34" charset="0"/>
                    <a:cs typeface="Arial" panose="020B0604020202020204" pitchFamily="34" charset="0"/>
                  </a:rPr>
                  <a:t>E step</a:t>
                </a:r>
              </a:p>
              <a:p>
                <a:pPr lvl="2" algn="l"/>
                <a:r>
                  <a:rPr lang="en-US" dirty="0">
                    <a:latin typeface="Arial" panose="020B0604020202020204" pitchFamily="34" charset="0"/>
                    <a:cs typeface="Arial" panose="020B0604020202020204" pitchFamily="34" charset="0"/>
                  </a:rPr>
                  <a:t>Calculate </a:t>
                </a:r>
                <a14:m>
                  <m:oMath xmlns:m="http://schemas.openxmlformats.org/officeDocument/2006/math">
                    <m:r>
                      <a:rPr lang="en-US" b="0" i="1" smtClean="0">
                        <a:latin typeface="Cambria Math" panose="02040503050406030204" pitchFamily="18" charset="0"/>
                        <a:cs typeface="Arial" panose="020B0604020202020204" pitchFamily="34" charset="0"/>
                      </a:rPr>
                      <m:t>𝑝</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𝑧</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𝜃</m:t>
                        </m:r>
                      </m:e>
                      <m:sup>
                        <m:r>
                          <a:rPr lang="en-US" b="0" i="1" smtClean="0">
                            <a:latin typeface="Cambria Math" panose="02040503050406030204" pitchFamily="18" charset="0"/>
                            <a:cs typeface="Arial" panose="020B0604020202020204" pitchFamily="34" charset="0"/>
                          </a:rPr>
                          <m:t>𝑜𝑙𝑑</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dirty="0">
                  <a:latin typeface="Arial" panose="020B0604020202020204" pitchFamily="34" charset="0"/>
                  <a:cs typeface="Arial" panose="020B0604020202020204" pitchFamily="34" charset="0"/>
                </a:endParaRPr>
              </a:p>
              <a:p>
                <a:pPr marL="914400" lvl="1" indent="-457200" algn="l">
                  <a:buFont typeface="+mj-lt"/>
                  <a:buAutoNum type="arabicPeriod"/>
                </a:pPr>
                <a:r>
                  <a:rPr lang="en-US" dirty="0">
                    <a:latin typeface="Arial" panose="020B0604020202020204" pitchFamily="34" charset="0"/>
                    <a:cs typeface="Arial" panose="020B0604020202020204" pitchFamily="34" charset="0"/>
                  </a:rPr>
                  <a:t>M step</a:t>
                </a:r>
              </a:p>
              <a:p>
                <a:pPr lvl="2" algn="l"/>
                <a:r>
                  <a:rPr lang="en-US" dirty="0">
                    <a:latin typeface="Arial" panose="020B0604020202020204" pitchFamily="34" charset="0"/>
                    <a:cs typeface="Arial" panose="020B0604020202020204" pitchFamily="34" charset="0"/>
                  </a:rPr>
                  <a:t>Calculate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cs typeface="Arial" panose="020B0604020202020204" pitchFamily="34" charset="0"/>
                          </a:rPr>
                          <m:t>𝑛𝑒𝑤</m:t>
                        </m:r>
                      </m:sup>
                    </m:sSup>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cs typeface="Arial" panose="020B0604020202020204" pitchFamily="34" charset="0"/>
                              </a:rPr>
                              <m:t>arg</m:t>
                            </m:r>
                          </m:fName>
                          <m:e>
                            <m:r>
                              <a:rPr lang="en-US" i="1">
                                <a:latin typeface="Cambria Math" panose="02040503050406030204" pitchFamily="18" charset="0"/>
                                <a:cs typeface="Arial" panose="020B0604020202020204" pitchFamily="34" charset="0"/>
                              </a:rPr>
                              <m:t>𝑚𝑎𝑥</m:t>
                            </m:r>
                          </m:e>
                        </m:func>
                      </m:e>
                      <m:sub>
                        <m:r>
                          <a:rPr lang="en-US" i="1">
                            <a:latin typeface="Cambria Math" panose="02040503050406030204" pitchFamily="18" charset="0"/>
                            <a:ea typeface="Cambria Math" panose="02040503050406030204" pitchFamily="18" charset="0"/>
                            <a:cs typeface="Arial" panose="020B0604020202020204" pitchFamily="34" charset="0"/>
                          </a:rPr>
                          <m:t>𝜃</m:t>
                        </m:r>
                      </m:sub>
                    </m:sSub>
                    <m:r>
                      <a:rPr lang="en-US" i="1">
                        <a:latin typeface="Cambria Math" panose="02040503050406030204" pitchFamily="18" charset="0"/>
                        <a:ea typeface="Cambria Math" panose="02040503050406030204" pitchFamily="18" charset="0"/>
                        <a:cs typeface="Arial" panose="020B0604020202020204" pitchFamily="34" charset="0"/>
                      </a:rPr>
                      <m:t>𝒬</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𝜃</m:t>
                        </m:r>
                        <m:r>
                          <a:rPr lang="en-US">
                            <a:latin typeface="Cambria Math" panose="02040503050406030204" pitchFamily="18" charset="0"/>
                            <a:ea typeface="Cambria Math" panose="02040503050406030204" pitchFamily="18" charset="0"/>
                            <a:cs typeface="Arial" panose="020B0604020202020204" pitchFamily="34" charset="0"/>
                          </a:rPr>
                          <m:t>, </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ea typeface="Cambria Math" panose="02040503050406030204" pitchFamily="18" charset="0"/>
                                <a:cs typeface="Arial" panose="020B0604020202020204" pitchFamily="34" charset="0"/>
                              </a:rPr>
                              <m:t>𝑛𝑒𝑤</m:t>
                            </m:r>
                          </m:sup>
                        </m:sSup>
                      </m:e>
                    </m:d>
                  </m:oMath>
                </a14:m>
                <a:endParaRPr lang="en-US" dirty="0">
                  <a:latin typeface="Arial" panose="020B0604020202020204" pitchFamily="34" charset="0"/>
                  <a:cs typeface="Arial" panose="020B0604020202020204" pitchFamily="34" charset="0"/>
                </a:endParaRPr>
              </a:p>
              <a:p>
                <a:pPr lvl="2" algn="l"/>
                <a:r>
                  <a:rPr lang="en-US" dirty="0">
                    <a:latin typeface="Arial" panose="020B0604020202020204" pitchFamily="34" charset="0"/>
                    <a:cs typeface="Arial" panose="020B0604020202020204" pitchFamily="34" charset="0"/>
                  </a:rPr>
                  <a:t>Repeat until convergence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65691"/>
                <a:ext cx="11582400" cy="4129319"/>
              </a:xfrm>
              <a:blipFill>
                <a:blip r:embed="rId3"/>
                <a:stretch>
                  <a:fillRect l="-439" t="-122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72</a:t>
            </a:fld>
            <a:endParaRPr lang="en-US" dirty="0"/>
          </a:p>
        </p:txBody>
      </p:sp>
    </p:spTree>
    <p:extLst>
      <p:ext uri="{BB962C8B-B14F-4D97-AF65-F5344CB8AC3E}">
        <p14:creationId xmlns:p14="http://schemas.microsoft.com/office/powerpoint/2010/main" val="25370972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EM example</a:t>
            </a:r>
          </a:p>
        </p:txBody>
      </p:sp>
      <p:sp>
        <p:nvSpPr>
          <p:cNvPr id="3" name="Content Placeholder 2"/>
          <p:cNvSpPr>
            <a:spLocks noGrp="1"/>
          </p:cNvSpPr>
          <p:nvPr>
            <p:ph idx="1"/>
          </p:nvPr>
        </p:nvSpPr>
        <p:spPr>
          <a:xfrm>
            <a:off x="304800" y="1267106"/>
            <a:ext cx="6670431" cy="4129319"/>
          </a:xfrm>
        </p:spPr>
        <p:txBody>
          <a:bodyPr>
            <a:noAutofit/>
          </a:bodyPr>
          <a:lstStyle/>
          <a:p>
            <a:pPr algn="l"/>
            <a:r>
              <a:rPr lang="en-US" sz="1600" dirty="0">
                <a:latin typeface="Arial" panose="020B0604020202020204" pitchFamily="34" charset="0"/>
                <a:cs typeface="Arial" panose="020B0604020202020204" pitchFamily="34" charset="0"/>
              </a:rPr>
              <a:t>Generative model</a:t>
            </a:r>
          </a:p>
          <a:p>
            <a:pPr algn="l">
              <a:spcBef>
                <a:spcPts val="400"/>
              </a:spcBef>
            </a:pPr>
            <a:r>
              <a:rPr lang="en-US" sz="1600" dirty="0">
                <a:latin typeface="Arial" panose="020B0604020202020204" pitchFamily="34" charset="0"/>
                <a:cs typeface="Arial" panose="020B0604020202020204" pitchFamily="34" charset="0"/>
              </a:rPr>
              <a:t>pi[0]:  0.1500,  mu[0]:  0.0000,  sigma[0]:  0.2000</a:t>
            </a:r>
          </a:p>
          <a:p>
            <a:pPr algn="l">
              <a:spcBef>
                <a:spcPts val="400"/>
              </a:spcBef>
            </a:pPr>
            <a:r>
              <a:rPr lang="en-US" sz="1600" dirty="0">
                <a:latin typeface="Arial" panose="020B0604020202020204" pitchFamily="34" charset="0"/>
                <a:cs typeface="Arial" panose="020B0604020202020204" pitchFamily="34" charset="0"/>
              </a:rPr>
              <a:t>pi[1]:  0.2500,  mu[1]:  2.0000,  sigma[1]:  0.2000</a:t>
            </a:r>
          </a:p>
          <a:p>
            <a:pPr algn="l">
              <a:spcBef>
                <a:spcPts val="400"/>
              </a:spcBef>
            </a:pPr>
            <a:r>
              <a:rPr lang="en-US" sz="1600" dirty="0">
                <a:latin typeface="Arial" panose="020B0604020202020204" pitchFamily="34" charset="0"/>
                <a:cs typeface="Arial" panose="020B0604020202020204" pitchFamily="34" charset="0"/>
              </a:rPr>
              <a:t>pi[2]:  0.1500,   mu[2]: 4.0000,  sigma[2]:  0.2000</a:t>
            </a:r>
          </a:p>
          <a:p>
            <a:pPr algn="l">
              <a:spcBef>
                <a:spcPts val="400"/>
              </a:spcBef>
            </a:pPr>
            <a:r>
              <a:rPr lang="en-US" sz="1600" dirty="0">
                <a:latin typeface="Arial" panose="020B0604020202020204" pitchFamily="34" charset="0"/>
                <a:cs typeface="Arial" panose="020B0604020202020204" pitchFamily="34" charset="0"/>
              </a:rPr>
              <a:t>pi[3]:  0.2500,   mu[3]: 6.0000,   sigma[3]: 0.2000</a:t>
            </a:r>
          </a:p>
          <a:p>
            <a:pPr algn="l">
              <a:spcBef>
                <a:spcPts val="400"/>
              </a:spcBef>
            </a:pPr>
            <a:r>
              <a:rPr lang="en-US" sz="1600" dirty="0">
                <a:latin typeface="Arial" panose="020B0604020202020204" pitchFamily="34" charset="0"/>
                <a:cs typeface="Arial" panose="020B0604020202020204" pitchFamily="34" charset="0"/>
              </a:rPr>
              <a:t>pi[4]:  0.2000,    mu[4]: 8.0000,  sigma[4]: 0.2000</a:t>
            </a:r>
          </a:p>
          <a:p>
            <a:pPr algn="l"/>
            <a:r>
              <a:rPr lang="en-US" sz="1600" dirty="0">
                <a:latin typeface="Arial" panose="020B0604020202020204" pitchFamily="34" charset="0"/>
                <a:cs typeface="Arial" panose="020B0604020202020204" pitchFamily="34" charset="0"/>
              </a:rPr>
              <a:t>Guess of parameters</a:t>
            </a:r>
          </a:p>
          <a:p>
            <a:pPr algn="l">
              <a:spcBef>
                <a:spcPts val="400"/>
              </a:spcBef>
            </a:pPr>
            <a:r>
              <a:rPr lang="en-US" sz="1600" dirty="0">
                <a:latin typeface="Arial" panose="020B0604020202020204" pitchFamily="34" charset="0"/>
                <a:cs typeface="Arial" panose="020B0604020202020204" pitchFamily="34" charset="0"/>
              </a:rPr>
              <a:t>pi_in[0]: 0.2000,  mu_in[0]: 0.0000,  sigma_in[0]: 0.2000</a:t>
            </a:r>
          </a:p>
          <a:p>
            <a:pPr algn="l">
              <a:spcBef>
                <a:spcPts val="400"/>
              </a:spcBef>
            </a:pPr>
            <a:r>
              <a:rPr lang="en-US" sz="1600" dirty="0">
                <a:latin typeface="Arial" panose="020B0604020202020204" pitchFamily="34" charset="0"/>
                <a:cs typeface="Arial" panose="020B0604020202020204" pitchFamily="34" charset="0"/>
              </a:rPr>
              <a:t>pi_in[1]: 0.2000,  mu_in[1]: 1.5000,  sigma_in[1]: 0.2000</a:t>
            </a:r>
          </a:p>
          <a:p>
            <a:pPr algn="l">
              <a:spcBef>
                <a:spcPts val="400"/>
              </a:spcBef>
            </a:pPr>
            <a:r>
              <a:rPr lang="en-US" sz="1600" dirty="0">
                <a:latin typeface="Arial" panose="020B0604020202020204" pitchFamily="34" charset="0"/>
                <a:cs typeface="Arial" panose="020B0604020202020204" pitchFamily="34" charset="0"/>
              </a:rPr>
              <a:t>pi_in[2]: 0.2000,  mu_in[2]: 3.0000,  sigma_in[2]: 0.2000</a:t>
            </a:r>
          </a:p>
          <a:p>
            <a:pPr algn="l">
              <a:spcBef>
                <a:spcPts val="400"/>
              </a:spcBef>
            </a:pPr>
            <a:r>
              <a:rPr lang="en-US" sz="1600" dirty="0">
                <a:latin typeface="Arial" panose="020B0604020202020204" pitchFamily="34" charset="0"/>
                <a:cs typeface="Arial" panose="020B0604020202020204" pitchFamily="34" charset="0"/>
              </a:rPr>
              <a:t>pi_in[3]: 0.2000,  mu_in[3]: 4.5000,  sigma_in[3]: 0.2000</a:t>
            </a:r>
          </a:p>
          <a:p>
            <a:pPr algn="l">
              <a:spcBef>
                <a:spcPts val="400"/>
              </a:spcBef>
            </a:pPr>
            <a:r>
              <a:rPr lang="en-US" sz="1600" dirty="0">
                <a:latin typeface="Arial" panose="020B0604020202020204" pitchFamily="34" charset="0"/>
                <a:cs typeface="Arial" panose="020B0604020202020204" pitchFamily="34" charset="0"/>
              </a:rPr>
              <a:t>pi_in[4]: 0.2000,  mu_in[4]: 6.0000,  sigma_in[4]: 0.2000</a:t>
            </a:r>
          </a:p>
          <a:p>
            <a:pPr algn="l">
              <a:spcBef>
                <a:spcPts val="400"/>
              </a:spcBef>
            </a:pPr>
            <a:r>
              <a:rPr lang="en-US" sz="1600" dirty="0">
                <a:latin typeface="Arial" panose="020B0604020202020204" pitchFamily="34" charset="0"/>
                <a:cs typeface="Arial" panose="020B0604020202020204" pitchFamily="34" charset="0"/>
              </a:rPr>
              <a:t>28 iterations, old_likelihood: -24682.7084,  new_likelihood: -24682.7083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73</a:t>
            </a:fld>
            <a:endParaRPr lang="en-US" dirty="0"/>
          </a:p>
        </p:txBody>
      </p:sp>
      <p:sp>
        <p:nvSpPr>
          <p:cNvPr id="6" name="Content Placeholder 2">
            <a:extLst>
              <a:ext uri="{FF2B5EF4-FFF2-40B4-BE49-F238E27FC236}">
                <a16:creationId xmlns:a16="http://schemas.microsoft.com/office/drawing/2014/main" id="{FA0B8C5A-2D6B-484C-86D4-96449C4DE3D5}"/>
              </a:ext>
            </a:extLst>
          </p:cNvPr>
          <p:cNvSpPr txBox="1">
            <a:spLocks/>
          </p:cNvSpPr>
          <p:nvPr/>
        </p:nvSpPr>
        <p:spPr>
          <a:xfrm>
            <a:off x="6078790" y="1364340"/>
            <a:ext cx="5808410" cy="412931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EM estimate</a:t>
            </a:r>
          </a:p>
          <a:p>
            <a:pPr algn="l">
              <a:spcBef>
                <a:spcPts val="400"/>
              </a:spcBef>
            </a:pPr>
            <a:r>
              <a:rPr lang="en-US" sz="1600" dirty="0">
                <a:latin typeface="Arial" panose="020B0604020202020204" pitchFamily="34" charset="0"/>
                <a:cs typeface="Arial" panose="020B0604020202020204" pitchFamily="34" charset="0"/>
              </a:rPr>
              <a:t>pi_out[0]: 0.1500, mu_out[0]: 0.5991, sigma_out[0]: 0.2000</a:t>
            </a:r>
          </a:p>
          <a:p>
            <a:pPr algn="l">
              <a:spcBef>
                <a:spcPts val="400"/>
              </a:spcBef>
            </a:pPr>
            <a:r>
              <a:rPr lang="en-US" sz="1600" dirty="0">
                <a:latin typeface="Arial" panose="020B0604020202020204" pitchFamily="34" charset="0"/>
                <a:cs typeface="Arial" panose="020B0604020202020204" pitchFamily="34" charset="0"/>
              </a:rPr>
              <a:t>pi_out[1]: 0.2500, mu_out[1]: 2.3512, sigma_out[1]: 0.2000</a:t>
            </a:r>
          </a:p>
          <a:p>
            <a:pPr algn="l">
              <a:spcBef>
                <a:spcPts val="400"/>
              </a:spcBef>
            </a:pPr>
            <a:r>
              <a:rPr lang="en-US" sz="1600" dirty="0">
                <a:latin typeface="Arial" panose="020B0604020202020204" pitchFamily="34" charset="0"/>
                <a:cs typeface="Arial" panose="020B0604020202020204" pitchFamily="34" charset="0"/>
              </a:rPr>
              <a:t>pi_out[2]: 0.1500, mu_out[2]: 4.1084, sigma_out[2]: 0.2000</a:t>
            </a:r>
          </a:p>
          <a:p>
            <a:pPr algn="l">
              <a:spcBef>
                <a:spcPts val="400"/>
              </a:spcBef>
            </a:pPr>
            <a:r>
              <a:rPr lang="en-US" sz="1600" dirty="0">
                <a:latin typeface="Arial" panose="020B0604020202020204" pitchFamily="34" charset="0"/>
                <a:cs typeface="Arial" panose="020B0604020202020204" pitchFamily="34" charset="0"/>
              </a:rPr>
              <a:t>pi_out[3]: 0.2500, mu_out[3]: 6.4742, sigma_out[3]: 0.2000</a:t>
            </a:r>
          </a:p>
          <a:p>
            <a:pPr algn="l">
              <a:spcBef>
                <a:spcPts val="400"/>
              </a:spcBef>
            </a:pPr>
            <a:r>
              <a:rPr lang="en-US" sz="1600" dirty="0">
                <a:latin typeface="Arial" panose="020B0604020202020204" pitchFamily="34" charset="0"/>
                <a:cs typeface="Arial" panose="020B0604020202020204" pitchFamily="34" charset="0"/>
              </a:rPr>
              <a:t>pi_out[4]: 0.2000, mu_out[4]: 8.6784, sigma_out[4]: 0.2000</a:t>
            </a:r>
          </a:p>
        </p:txBody>
      </p:sp>
    </p:spTree>
    <p:extLst>
      <p:ext uri="{BB962C8B-B14F-4D97-AF65-F5344CB8AC3E}">
        <p14:creationId xmlns:p14="http://schemas.microsoft.com/office/powerpoint/2010/main" val="851487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93676"/>
            <a:ext cx="11765280" cy="868362"/>
          </a:xfrm>
        </p:spPr>
        <p:txBody>
          <a:bodyPr anchor="ctr">
            <a:noAutofit/>
          </a:bodyPr>
          <a:lstStyle/>
          <a:p>
            <a:pPr algn="ctr"/>
            <a:r>
              <a:rPr lang="en-US" sz="4400" dirty="0">
                <a:latin typeface="Arial" charset="0"/>
                <a:ea typeface="Arial" charset="0"/>
                <a:cs typeface="Arial" charset="0"/>
              </a:rPr>
              <a:t>Markov chains</a:t>
            </a:r>
          </a:p>
        </p:txBody>
      </p:sp>
      <p:sp>
        <p:nvSpPr>
          <p:cNvPr id="3" name="Content Placeholder 2"/>
          <p:cNvSpPr>
            <a:spLocks noGrp="1"/>
          </p:cNvSpPr>
          <p:nvPr>
            <p:ph idx="1"/>
          </p:nvPr>
        </p:nvSpPr>
        <p:spPr>
          <a:xfrm>
            <a:off x="568036" y="2042556"/>
            <a:ext cx="11055927" cy="3936714"/>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Markov chain is a stochastic process involving a sequence of states and transitions from state to state where transitions to next state depend only on current state.  Simplest model of dependent time sequences</a:t>
            </a:r>
          </a:p>
          <a:p>
            <a:pPr marL="342900" indent="-342900" algn="l">
              <a:buFont typeface="Arial" panose="020B0604020202020204" pitchFamily="34" charset="0"/>
              <a:buChar char="•"/>
            </a:pPr>
            <a:r>
              <a:rPr lang="en-US" sz="2000" dirty="0">
                <a:latin typeface="Arial" charset="0"/>
                <a:ea typeface="Arial" charset="0"/>
                <a:cs typeface="Arial" charset="0"/>
              </a:rPr>
              <a:t>Parameters</a:t>
            </a:r>
          </a:p>
          <a:p>
            <a:pPr marL="800100" lvl="1" indent="-342900" algn="l">
              <a:buFont typeface="Arial" panose="020B0604020202020204" pitchFamily="34" charset="0"/>
              <a:buChar char="•"/>
            </a:pPr>
            <a:r>
              <a:rPr lang="en-US" dirty="0">
                <a:latin typeface="Arial" charset="0"/>
                <a:ea typeface="Arial" charset="0"/>
                <a:cs typeface="Arial" charset="0"/>
              </a:rPr>
              <a:t>states S={1,2,…, s}</a:t>
            </a:r>
          </a:p>
          <a:p>
            <a:pPr marL="800100" lvl="1" indent="-342900" algn="l">
              <a:buFont typeface="Arial" panose="020B0604020202020204" pitchFamily="34" charset="0"/>
              <a:buChar char="•"/>
            </a:pPr>
            <a:r>
              <a:rPr lang="en-US" dirty="0">
                <a:latin typeface="Arial" charset="0"/>
                <a:ea typeface="Arial" charset="0"/>
                <a:cs typeface="Arial" charset="0"/>
              </a:rPr>
              <a:t>initial probabilities 𝜋(i), i∈S</a:t>
            </a:r>
          </a:p>
          <a:p>
            <a:pPr marL="800100" lvl="1" indent="-342900" algn="l">
              <a:buFont typeface="Arial" panose="020B0604020202020204" pitchFamily="34" charset="0"/>
              <a:buChar char="•"/>
            </a:pPr>
            <a:r>
              <a:rPr lang="en-US" dirty="0">
                <a:latin typeface="Arial" charset="0"/>
                <a:ea typeface="Arial" charset="0"/>
                <a:cs typeface="Arial" charset="0"/>
              </a:rPr>
              <a:t>transition probabilities p</a:t>
            </a:r>
            <a:r>
              <a:rPr lang="en-US" baseline="-25000" dirty="0">
                <a:latin typeface="Arial" charset="0"/>
                <a:ea typeface="Arial" charset="0"/>
                <a:cs typeface="Arial" charset="0"/>
              </a:rPr>
              <a:t>ij</a:t>
            </a:r>
            <a:r>
              <a:rPr lang="en-US" dirty="0">
                <a:latin typeface="Arial" charset="0"/>
                <a:ea typeface="Arial" charset="0"/>
                <a:cs typeface="Arial" charset="0"/>
              </a:rPr>
              <a:t>= probability state i transitions to state j, i, j ∈S</a:t>
            </a:r>
          </a:p>
          <a:p>
            <a:pPr marL="342900" indent="-342900" algn="l">
              <a:buFont typeface="Arial" panose="020B0604020202020204" pitchFamily="34" charset="0"/>
              <a:buChar char="•"/>
            </a:pPr>
            <a:r>
              <a:rPr lang="en-US" sz="2000" dirty="0">
                <a:latin typeface="Arial" charset="0"/>
                <a:ea typeface="Arial" charset="0"/>
                <a:cs typeface="Arial" charset="0"/>
              </a:rPr>
              <a:t>EM also solves the maximum likelihood estimation of Markov parameters.</a:t>
            </a:r>
          </a:p>
          <a:p>
            <a:pPr algn="l"/>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74</a:t>
            </a:fld>
            <a:endParaRPr lang="en-US" dirty="0"/>
          </a:p>
        </p:txBody>
      </p:sp>
    </p:spTree>
    <p:extLst>
      <p:ext uri="{BB962C8B-B14F-4D97-AF65-F5344CB8AC3E}">
        <p14:creationId xmlns:p14="http://schemas.microsoft.com/office/powerpoint/2010/main" val="30510718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8, neural nets</a:t>
            </a:r>
          </a:p>
        </p:txBody>
      </p:sp>
      <p:sp>
        <p:nvSpPr>
          <p:cNvPr id="3" name="Content Placeholder 2"/>
          <p:cNvSpPr>
            <a:spLocks noGrp="1"/>
          </p:cNvSpPr>
          <p:nvPr>
            <p:ph idx="1"/>
          </p:nvPr>
        </p:nvSpPr>
        <p:spPr>
          <a:xfrm>
            <a:off x="619432" y="1922585"/>
            <a:ext cx="11112910" cy="4900847"/>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Neural Networks</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Backpropagation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Deep learning</a:t>
            </a: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75</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9873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4" y="96044"/>
            <a:ext cx="11582401"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362980" y="1527304"/>
            <a:ext cx="7700270" cy="517010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a:t>
            </a:r>
            <a:r>
              <a:rPr lang="en-US" sz="2000" b="1" dirty="0">
                <a:latin typeface="Arial" charset="0"/>
                <a:ea typeface="Arial" charset="0"/>
                <a:cs typeface="Arial" charset="0"/>
              </a:rPr>
              <a:t>x</a:t>
            </a:r>
            <a:r>
              <a:rPr lang="en-US" sz="2000" dirty="0">
                <a:latin typeface="Arial" charset="0"/>
                <a:ea typeface="Arial" charset="0"/>
                <a:cs typeface="Arial" charset="0"/>
              </a:rPr>
              <a:t>) outputs house price.  For NN simplest is f(</a:t>
            </a:r>
            <a:r>
              <a:rPr lang="en-US" sz="2000" b="1" dirty="0">
                <a:latin typeface="Arial" charset="0"/>
                <a:ea typeface="Arial" charset="0"/>
                <a:cs typeface="Arial" charset="0"/>
              </a:rPr>
              <a:t>x</a:t>
            </a:r>
            <a:r>
              <a:rPr lang="en-US" sz="2000" dirty="0">
                <a:latin typeface="Arial" charset="0"/>
                <a:ea typeface="Arial" charset="0"/>
                <a:cs typeface="Arial" charset="0"/>
              </a:rPr>
              <a:t>)= max(a</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+b,0)</a:t>
            </a:r>
          </a:p>
          <a:p>
            <a:pPr marL="342900" indent="-342900" algn="l">
              <a:buFont typeface="Arial" panose="020B0604020202020204" pitchFamily="34" charset="0"/>
              <a:buChar char="•"/>
            </a:pPr>
            <a:r>
              <a:rPr lang="en-US" sz="2000" dirty="0">
                <a:latin typeface="Arial" charset="0"/>
                <a:ea typeface="Arial" charset="0"/>
                <a:cs typeface="Arial" charset="0"/>
              </a:rPr>
              <a:t>Input to NN are features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 </a:t>
            </a:r>
            <a:r>
              <a:rPr lang="en-US" sz="2000" dirty="0">
                <a:latin typeface="Arial" charset="0"/>
                <a:ea typeface="Arial" charset="0"/>
                <a:cs typeface="Arial" charset="0"/>
              </a:rPr>
              <a:t>outputs are called activations, a</a:t>
            </a:r>
            <a:r>
              <a:rPr lang="en-US" sz="2000" baseline="-25000" dirty="0">
                <a:latin typeface="Arial" charset="0"/>
                <a:ea typeface="Arial" charset="0"/>
                <a:cs typeface="Arial" charset="0"/>
              </a:rPr>
              <a:t>1</a:t>
            </a:r>
            <a:r>
              <a:rPr lang="en-US" sz="2000" dirty="0">
                <a:latin typeface="Arial" charset="0"/>
                <a:ea typeface="Arial" charset="0"/>
                <a:cs typeface="Arial" charset="0"/>
              </a:rPr>
              <a:t>, …, a</a:t>
            </a:r>
            <a:r>
              <a:rPr lang="en-US" sz="2000" baseline="-25000" dirty="0">
                <a:latin typeface="Arial" charset="0"/>
                <a:ea typeface="Arial" charset="0"/>
                <a:cs typeface="Arial" charset="0"/>
              </a:rPr>
              <a:t>n</a:t>
            </a:r>
            <a:r>
              <a:rPr lang="en-US" sz="2000" dirty="0">
                <a:latin typeface="Arial" charset="0"/>
                <a:ea typeface="Arial" charset="0"/>
                <a:cs typeface="Arial" charset="0"/>
              </a:rPr>
              <a:t>.  For single neuron, z = W</a:t>
            </a:r>
            <a:r>
              <a:rPr lang="en-US" sz="2000" baseline="30000" dirty="0">
                <a:latin typeface="Arial" charset="0"/>
                <a:ea typeface="Arial" charset="0"/>
                <a:cs typeface="Arial" charset="0"/>
              </a:rPr>
              <a:t>T</a:t>
            </a:r>
            <a:r>
              <a:rPr lang="en-US" sz="2000" b="1" dirty="0">
                <a:latin typeface="Arial" charset="0"/>
                <a:ea typeface="Arial" charset="0"/>
                <a:cs typeface="Arial" charset="0"/>
              </a:rPr>
              <a:t>x </a:t>
            </a:r>
            <a:r>
              <a:rPr lang="en-US" sz="2000" dirty="0">
                <a:latin typeface="Arial" charset="0"/>
                <a:ea typeface="Arial" charset="0"/>
                <a:cs typeface="Arial" charset="0"/>
              </a:rPr>
              <a:t>+ b</a:t>
            </a:r>
            <a:r>
              <a:rPr lang="en-US" sz="2000" b="1" dirty="0">
                <a:latin typeface="Arial" charset="0"/>
                <a:ea typeface="Arial" charset="0"/>
                <a:cs typeface="Arial" charset="0"/>
              </a:rPr>
              <a:t>, </a:t>
            </a:r>
            <a:r>
              <a:rPr lang="en-US" sz="2000" dirty="0">
                <a:latin typeface="Arial" charset="0"/>
                <a:ea typeface="Arial" charset="0"/>
                <a:cs typeface="Arial" charset="0"/>
              </a:rPr>
              <a:t>activation function is a = g</a:t>
            </a:r>
            <a:r>
              <a:rPr lang="en-US" sz="2000" baseline="-25000" dirty="0">
                <a:latin typeface="Arial" charset="0"/>
                <a:ea typeface="Arial" charset="0"/>
                <a:cs typeface="Arial" charset="0"/>
              </a:rPr>
              <a:t>sigmoid</a:t>
            </a:r>
            <a:r>
              <a:rPr lang="en-US" sz="2000" dirty="0">
                <a:latin typeface="Arial" charset="0"/>
                <a:ea typeface="Arial" charset="0"/>
                <a:cs typeface="Arial" charset="0"/>
              </a:rPr>
              <a:t>(z) or ReLu(z)= max(z, 0) or tanh(z).</a:t>
            </a:r>
          </a:p>
          <a:p>
            <a:pPr marL="342900" indent="-342900" algn="l">
              <a:buFont typeface="Arial" panose="020B0604020202020204" pitchFamily="34" charset="0"/>
              <a:buChar char="•"/>
            </a:pPr>
            <a:r>
              <a:rPr lang="en-US" sz="2000" dirty="0">
                <a:latin typeface="Arial" charset="0"/>
                <a:ea typeface="Arial" charset="0"/>
                <a:cs typeface="Arial" charset="0"/>
              </a:rPr>
              <a:t>Notation:</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Training set (</a:t>
            </a:r>
            <a:r>
              <a:rPr lang="en-US" b="1" dirty="0">
                <a:latin typeface="Arial" charset="0"/>
                <a:ea typeface="Arial" charset="0"/>
                <a:cs typeface="Arial" charset="0"/>
              </a:rPr>
              <a:t>x</a:t>
            </a:r>
            <a:r>
              <a:rPr lang="en-US" dirty="0">
                <a:latin typeface="Arial" charset="0"/>
                <a:ea typeface="Arial" charset="0"/>
                <a:cs typeface="Arial" charset="0"/>
              </a:rPr>
              <a:t>(k), y(k)), i= 1, 2,…, m, L layer neural net.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Input to layer l is x</a:t>
            </a:r>
            <a:r>
              <a:rPr lang="en-US" baseline="-25000" dirty="0">
                <a:latin typeface="Arial" charset="0"/>
                <a:ea typeface="Arial" charset="0"/>
                <a:cs typeface="Arial" charset="0"/>
              </a:rPr>
              <a:t>1</a:t>
            </a:r>
            <a:r>
              <a:rPr lang="en-US" baseline="30000" dirty="0">
                <a:latin typeface="Arial" charset="0"/>
                <a:ea typeface="Arial" charset="0"/>
                <a:cs typeface="Arial" charset="0"/>
              </a:rPr>
              <a:t>[l]</a:t>
            </a:r>
            <a:r>
              <a:rPr lang="en-US" dirty="0">
                <a:latin typeface="Arial" charset="0"/>
                <a:ea typeface="Arial" charset="0"/>
                <a:cs typeface="Arial" charset="0"/>
              </a:rPr>
              <a:t>, …, x</a:t>
            </a:r>
            <a:r>
              <a:rPr lang="en-US" baseline="-25000" dirty="0">
                <a:latin typeface="Arial" charset="0"/>
                <a:ea typeface="Arial" charset="0"/>
                <a:cs typeface="Arial" charset="0"/>
              </a:rPr>
              <a:t>n</a:t>
            </a:r>
            <a:r>
              <a:rPr lang="en-US" baseline="30000" dirty="0">
                <a:latin typeface="Arial" charset="0"/>
                <a:ea typeface="Arial" charset="0"/>
                <a:cs typeface="Arial" charset="0"/>
              </a:rPr>
              <a:t>[l]</a:t>
            </a:r>
            <a:r>
              <a:rPr lang="en-US" dirty="0">
                <a:latin typeface="Arial" charset="0"/>
                <a:ea typeface="Arial" charset="0"/>
                <a:cs typeface="Arial" charset="0"/>
              </a:rPr>
              <a:t>.  z</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 = W</a:t>
            </a:r>
            <a:r>
              <a:rPr lang="en-US" baseline="30000" dirty="0">
                <a:latin typeface="Arial" charset="0"/>
                <a:ea typeface="Arial" charset="0"/>
                <a:cs typeface="Arial" charset="0"/>
              </a:rPr>
              <a:t>[l]T</a:t>
            </a:r>
            <a:r>
              <a:rPr lang="en-US" dirty="0">
                <a:latin typeface="Arial" charset="0"/>
                <a:ea typeface="Arial" charset="0"/>
                <a:cs typeface="Arial" charset="0"/>
              </a:rPr>
              <a:t> </a:t>
            </a:r>
            <a:r>
              <a:rPr lang="en-US" b="1" dirty="0">
                <a:latin typeface="Arial" charset="0"/>
                <a:ea typeface="Arial" charset="0"/>
                <a:cs typeface="Arial" charset="0"/>
              </a:rPr>
              <a:t>x</a:t>
            </a:r>
            <a:r>
              <a:rPr lang="en-US" baseline="-25000" dirty="0">
                <a:latin typeface="Arial" charset="0"/>
                <a:ea typeface="Arial" charset="0"/>
                <a:cs typeface="Arial" charset="0"/>
              </a:rPr>
              <a:t>i</a:t>
            </a:r>
            <a:r>
              <a:rPr lang="en-US" dirty="0">
                <a:latin typeface="Arial" charset="0"/>
                <a:ea typeface="Arial" charset="0"/>
                <a:cs typeface="Arial" charset="0"/>
              </a:rPr>
              <a:t> + b</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 Activation at layer l is a</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 = g(z</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 = W</a:t>
            </a:r>
            <a:r>
              <a:rPr lang="en-US" baseline="30000" dirty="0">
                <a:latin typeface="Arial" charset="0"/>
                <a:ea typeface="Arial" charset="0"/>
                <a:cs typeface="Arial" charset="0"/>
              </a:rPr>
              <a:t>[1]T</a:t>
            </a:r>
            <a:r>
              <a:rPr lang="en-US" baseline="-25000" dirty="0">
                <a:latin typeface="Arial" charset="0"/>
                <a:ea typeface="Arial" charset="0"/>
                <a:cs typeface="Arial" charset="0"/>
              </a:rPr>
              <a:t>1</a:t>
            </a:r>
            <a:r>
              <a:rPr lang="en-US" b="1" dirty="0">
                <a:latin typeface="Arial" charset="0"/>
                <a:ea typeface="Arial" charset="0"/>
                <a:cs typeface="Arial" charset="0"/>
              </a:rPr>
              <a:t>x</a:t>
            </a:r>
            <a:r>
              <a:rPr lang="en-US" dirty="0">
                <a:latin typeface="Arial" charset="0"/>
                <a:ea typeface="Arial" charset="0"/>
                <a:cs typeface="Arial" charset="0"/>
              </a:rPr>
              <a:t> + b</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 a</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 = g(z</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 = W</a:t>
            </a:r>
            <a:r>
              <a:rPr lang="en-US" baseline="30000" dirty="0">
                <a:latin typeface="Arial" charset="0"/>
                <a:ea typeface="Arial" charset="0"/>
                <a:cs typeface="Arial" charset="0"/>
              </a:rPr>
              <a:t>[1]T</a:t>
            </a:r>
            <a:r>
              <a:rPr lang="en-US" baseline="-25000" dirty="0">
                <a:latin typeface="Arial" charset="0"/>
                <a:ea typeface="Arial" charset="0"/>
                <a:cs typeface="Arial" charset="0"/>
              </a:rPr>
              <a:t>2</a:t>
            </a:r>
            <a:r>
              <a:rPr lang="en-US" b="1" dirty="0">
                <a:latin typeface="Arial" charset="0"/>
                <a:ea typeface="Arial" charset="0"/>
                <a:cs typeface="Arial" charset="0"/>
              </a:rPr>
              <a:t>x</a:t>
            </a:r>
            <a:r>
              <a:rPr lang="en-US" dirty="0">
                <a:latin typeface="Arial" charset="0"/>
                <a:ea typeface="Arial" charset="0"/>
                <a:cs typeface="Arial" charset="0"/>
              </a:rPr>
              <a:t> + b</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 a</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 = g(z</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 = W</a:t>
            </a:r>
            <a:r>
              <a:rPr lang="en-US" baseline="30000" dirty="0">
                <a:latin typeface="Arial" charset="0"/>
                <a:ea typeface="Arial" charset="0"/>
                <a:cs typeface="Arial" charset="0"/>
              </a:rPr>
              <a:t>[1]T</a:t>
            </a:r>
            <a:r>
              <a:rPr lang="en-US" baseline="-25000" dirty="0">
                <a:latin typeface="Arial" charset="0"/>
                <a:ea typeface="Arial" charset="0"/>
                <a:cs typeface="Arial" charset="0"/>
              </a:rPr>
              <a:t>3</a:t>
            </a:r>
            <a:r>
              <a:rPr lang="en-US" b="1" dirty="0">
                <a:latin typeface="Arial" charset="0"/>
                <a:ea typeface="Arial" charset="0"/>
                <a:cs typeface="Arial" charset="0"/>
              </a:rPr>
              <a:t>x</a:t>
            </a:r>
            <a:r>
              <a:rPr lang="en-US" dirty="0">
                <a:latin typeface="Arial" charset="0"/>
                <a:ea typeface="Arial" charset="0"/>
                <a:cs typeface="Arial" charset="0"/>
              </a:rPr>
              <a:t> + b</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 a</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 = g(z</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 = W</a:t>
            </a:r>
            <a:r>
              <a:rPr lang="en-US" baseline="30000" dirty="0">
                <a:latin typeface="Arial" charset="0"/>
                <a:ea typeface="Arial" charset="0"/>
                <a:cs typeface="Arial" charset="0"/>
              </a:rPr>
              <a:t>[2]T</a:t>
            </a:r>
            <a:r>
              <a:rPr lang="en-US" baseline="-25000" dirty="0">
                <a:latin typeface="Arial" charset="0"/>
                <a:ea typeface="Arial" charset="0"/>
                <a:cs typeface="Arial" charset="0"/>
              </a:rPr>
              <a:t>1</a:t>
            </a:r>
            <a:r>
              <a:rPr lang="en-US" b="1" dirty="0">
                <a:latin typeface="Arial" charset="0"/>
                <a:ea typeface="Arial" charset="0"/>
                <a:cs typeface="Arial" charset="0"/>
              </a:rPr>
              <a:t>a</a:t>
            </a:r>
            <a:r>
              <a:rPr lang="en-US" b="1" baseline="30000" dirty="0">
                <a:latin typeface="Arial" charset="0"/>
                <a:ea typeface="Arial" charset="0"/>
                <a:cs typeface="Arial" charset="0"/>
              </a:rPr>
              <a:t>[1]</a:t>
            </a:r>
            <a:r>
              <a:rPr lang="en-US" dirty="0">
                <a:latin typeface="Arial" charset="0"/>
                <a:ea typeface="Arial" charset="0"/>
                <a:cs typeface="Arial" charset="0"/>
              </a:rPr>
              <a:t> + b</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 a</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 = g(z</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For N layers, we put W = matrix of the W</a:t>
            </a:r>
            <a:r>
              <a:rPr lang="en-US" baseline="30000" dirty="0">
                <a:latin typeface="Arial" charset="0"/>
                <a:ea typeface="Arial" charset="0"/>
                <a:cs typeface="Arial" charset="0"/>
              </a:rPr>
              <a:t>[l]</a:t>
            </a:r>
            <a:r>
              <a:rPr lang="en-US" dirty="0">
                <a:latin typeface="Arial" charset="0"/>
                <a:ea typeface="Arial" charset="0"/>
                <a:cs typeface="Arial" charset="0"/>
              </a:rPr>
              <a:t>.  Same for b, a and z.</a:t>
            </a:r>
          </a:p>
          <a:p>
            <a:pPr lvl="1"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76</a:t>
            </a:fld>
            <a:endParaRPr lang="en-US" dirty="0"/>
          </a:p>
        </p:txBody>
      </p:sp>
      <p:sp>
        <p:nvSpPr>
          <p:cNvPr id="4" name="TextBox 3">
            <a:extLst>
              <a:ext uri="{FF2B5EF4-FFF2-40B4-BE49-F238E27FC236}">
                <a16:creationId xmlns:a16="http://schemas.microsoft.com/office/drawing/2014/main" id="{4A7CF43C-3E6F-D248-8B91-66735CAB8C6A}"/>
              </a:ext>
            </a:extLst>
          </p:cNvPr>
          <p:cNvSpPr txBox="1"/>
          <p:nvPr/>
        </p:nvSpPr>
        <p:spPr>
          <a:xfrm>
            <a:off x="9520200" y="5932712"/>
            <a:ext cx="1171530" cy="369332"/>
          </a:xfrm>
          <a:prstGeom prst="rect">
            <a:avLst/>
          </a:prstGeom>
          <a:noFill/>
        </p:spPr>
        <p:txBody>
          <a:bodyPr wrap="square" rtlCol="0">
            <a:spAutoFit/>
          </a:bodyPr>
          <a:lstStyle/>
          <a:p>
            <a:r>
              <a:rPr lang="en-US" dirty="0"/>
              <a:t>From Ng</a:t>
            </a:r>
          </a:p>
        </p:txBody>
      </p:sp>
      <p:sp>
        <p:nvSpPr>
          <p:cNvPr id="6" name="Oval 5">
            <a:extLst>
              <a:ext uri="{FF2B5EF4-FFF2-40B4-BE49-F238E27FC236}">
                <a16:creationId xmlns:a16="http://schemas.microsoft.com/office/drawing/2014/main" id="{D20940C3-8995-CE4C-B97F-FD8D97EA9BD6}"/>
              </a:ext>
            </a:extLst>
          </p:cNvPr>
          <p:cNvSpPr/>
          <p:nvPr/>
        </p:nvSpPr>
        <p:spPr>
          <a:xfrm>
            <a:off x="9104386" y="2555794"/>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4E34D11D-8338-2047-B5F2-98B7537E0FA7}"/>
              </a:ext>
            </a:extLst>
          </p:cNvPr>
          <p:cNvCxnSpPr>
            <a:cxnSpLocks/>
            <a:stCxn id="21" idx="6"/>
          </p:cNvCxnSpPr>
          <p:nvPr/>
        </p:nvCxnSpPr>
        <p:spPr>
          <a:xfrm>
            <a:off x="11058685" y="4005507"/>
            <a:ext cx="4437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C5F3C6D-2291-014E-91C7-27E1782AA3C0}"/>
              </a:ext>
            </a:extLst>
          </p:cNvPr>
          <p:cNvCxnSpPr>
            <a:cxnSpLocks/>
          </p:cNvCxnSpPr>
          <p:nvPr/>
        </p:nvCxnSpPr>
        <p:spPr>
          <a:xfrm>
            <a:off x="8566503" y="2305975"/>
            <a:ext cx="685800" cy="281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35AC91-175A-B746-887C-C2AD9E3A25E0}"/>
              </a:ext>
            </a:extLst>
          </p:cNvPr>
          <p:cNvCxnSpPr>
            <a:cxnSpLocks/>
          </p:cNvCxnSpPr>
          <p:nvPr/>
        </p:nvCxnSpPr>
        <p:spPr>
          <a:xfrm flipV="1">
            <a:off x="8579132" y="2947404"/>
            <a:ext cx="608177" cy="1438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6EE031C-5FF3-3D4B-AB84-F630D40E8E11}"/>
              </a:ext>
            </a:extLst>
          </p:cNvPr>
          <p:cNvSpPr/>
          <p:nvPr/>
        </p:nvSpPr>
        <p:spPr>
          <a:xfrm>
            <a:off x="9176104" y="3851189"/>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696A8317-7355-3D4B-93E6-BB8B50EBB72E}"/>
              </a:ext>
            </a:extLst>
          </p:cNvPr>
          <p:cNvCxnSpPr>
            <a:cxnSpLocks/>
          </p:cNvCxnSpPr>
          <p:nvPr/>
        </p:nvCxnSpPr>
        <p:spPr>
          <a:xfrm flipV="1">
            <a:off x="8650850" y="4242799"/>
            <a:ext cx="608177" cy="1438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EC19A70-D307-A841-9B9E-C920E69451CE}"/>
              </a:ext>
            </a:extLst>
          </p:cNvPr>
          <p:cNvSpPr/>
          <p:nvPr/>
        </p:nvSpPr>
        <p:spPr>
          <a:xfrm>
            <a:off x="9229892" y="4671460"/>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57720E31-DB3B-9543-AE9E-F19B1B6268C4}"/>
              </a:ext>
            </a:extLst>
          </p:cNvPr>
          <p:cNvCxnSpPr>
            <a:cxnSpLocks/>
          </p:cNvCxnSpPr>
          <p:nvPr/>
        </p:nvCxnSpPr>
        <p:spPr>
          <a:xfrm>
            <a:off x="8692009" y="4421641"/>
            <a:ext cx="685800" cy="281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43350FA-824E-2442-BE9E-5E4F42BA4BCF}"/>
              </a:ext>
            </a:extLst>
          </p:cNvPr>
          <p:cNvCxnSpPr>
            <a:cxnSpLocks/>
          </p:cNvCxnSpPr>
          <p:nvPr/>
        </p:nvCxnSpPr>
        <p:spPr>
          <a:xfrm flipV="1">
            <a:off x="8704638" y="5063070"/>
            <a:ext cx="608177" cy="1438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80BF4B3-7BE9-9A42-A83A-9F6345905DBB}"/>
              </a:ext>
            </a:extLst>
          </p:cNvPr>
          <p:cNvSpPr/>
          <p:nvPr/>
        </p:nvSpPr>
        <p:spPr>
          <a:xfrm>
            <a:off x="10614933" y="3770183"/>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a:extLst>
              <a:ext uri="{FF2B5EF4-FFF2-40B4-BE49-F238E27FC236}">
                <a16:creationId xmlns:a16="http://schemas.microsoft.com/office/drawing/2014/main" id="{93B733F1-59D4-9E43-B597-13D33C69F0DB}"/>
              </a:ext>
            </a:extLst>
          </p:cNvPr>
          <p:cNvCxnSpPr>
            <a:cxnSpLocks/>
          </p:cNvCxnSpPr>
          <p:nvPr/>
        </p:nvCxnSpPr>
        <p:spPr>
          <a:xfrm>
            <a:off x="9548138" y="2804241"/>
            <a:ext cx="1214712" cy="9973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9CFA3D-EE7E-4941-9B29-B9CF66B2A30C}"/>
              </a:ext>
            </a:extLst>
          </p:cNvPr>
          <p:cNvCxnSpPr>
            <a:cxnSpLocks/>
            <a:stCxn id="15" idx="6"/>
            <a:endCxn id="21" idx="2"/>
          </p:cNvCxnSpPr>
          <p:nvPr/>
        </p:nvCxnSpPr>
        <p:spPr>
          <a:xfrm flipV="1">
            <a:off x="9619856" y="4005507"/>
            <a:ext cx="995077" cy="810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0FBDBC2-1884-7C43-A23C-911CC9719AA6}"/>
              </a:ext>
            </a:extLst>
          </p:cNvPr>
          <p:cNvCxnSpPr>
            <a:cxnSpLocks/>
            <a:stCxn id="18" idx="6"/>
            <a:endCxn id="21" idx="3"/>
          </p:cNvCxnSpPr>
          <p:nvPr/>
        </p:nvCxnSpPr>
        <p:spPr>
          <a:xfrm flipV="1">
            <a:off x="9673644" y="4171905"/>
            <a:ext cx="1006275" cy="734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DE58019-5662-024A-BDD4-B8BB4A34D7CA}"/>
              </a:ext>
            </a:extLst>
          </p:cNvPr>
          <p:cNvSpPr txBox="1"/>
          <p:nvPr/>
        </p:nvSpPr>
        <p:spPr>
          <a:xfrm>
            <a:off x="11574567" y="3859222"/>
            <a:ext cx="628698" cy="307777"/>
          </a:xfrm>
          <a:prstGeom prst="rect">
            <a:avLst/>
          </a:prstGeom>
          <a:noFill/>
        </p:spPr>
        <p:txBody>
          <a:bodyPr wrap="none" rtlCol="0">
            <a:spAutoFit/>
          </a:bodyPr>
          <a:lstStyle/>
          <a:p>
            <a:r>
              <a:rPr lang="en-US" sz="1400" dirty="0"/>
              <a:t>price</a:t>
            </a:r>
          </a:p>
        </p:txBody>
      </p:sp>
      <p:sp>
        <p:nvSpPr>
          <p:cNvPr id="35" name="TextBox 34">
            <a:extLst>
              <a:ext uri="{FF2B5EF4-FFF2-40B4-BE49-F238E27FC236}">
                <a16:creationId xmlns:a16="http://schemas.microsoft.com/office/drawing/2014/main" id="{70D4C806-9409-EA45-8EBC-B1475C319DD8}"/>
              </a:ext>
            </a:extLst>
          </p:cNvPr>
          <p:cNvSpPr txBox="1"/>
          <p:nvPr/>
        </p:nvSpPr>
        <p:spPr>
          <a:xfrm>
            <a:off x="8029256" y="2127570"/>
            <a:ext cx="482824" cy="307777"/>
          </a:xfrm>
          <a:prstGeom prst="rect">
            <a:avLst/>
          </a:prstGeom>
          <a:noFill/>
        </p:spPr>
        <p:txBody>
          <a:bodyPr wrap="none" rtlCol="0">
            <a:spAutoFit/>
          </a:bodyPr>
          <a:lstStyle/>
          <a:p>
            <a:r>
              <a:rPr lang="en-US" sz="1400" dirty="0"/>
              <a:t>size</a:t>
            </a:r>
          </a:p>
        </p:txBody>
      </p:sp>
      <p:sp>
        <p:nvSpPr>
          <p:cNvPr id="36" name="TextBox 35">
            <a:extLst>
              <a:ext uri="{FF2B5EF4-FFF2-40B4-BE49-F238E27FC236}">
                <a16:creationId xmlns:a16="http://schemas.microsoft.com/office/drawing/2014/main" id="{28B83B19-3AC4-A041-8200-DC5302A9F338}"/>
              </a:ext>
            </a:extLst>
          </p:cNvPr>
          <p:cNvSpPr txBox="1"/>
          <p:nvPr/>
        </p:nvSpPr>
        <p:spPr>
          <a:xfrm>
            <a:off x="7691388" y="2932883"/>
            <a:ext cx="889987" cy="307777"/>
          </a:xfrm>
          <a:prstGeom prst="rect">
            <a:avLst/>
          </a:prstGeom>
          <a:noFill/>
        </p:spPr>
        <p:txBody>
          <a:bodyPr wrap="none" rtlCol="0">
            <a:spAutoFit/>
          </a:bodyPr>
          <a:lstStyle/>
          <a:p>
            <a:r>
              <a:rPr lang="en-US" sz="1400" dirty="0"/>
              <a:t># rooms</a:t>
            </a:r>
          </a:p>
        </p:txBody>
      </p:sp>
      <p:sp>
        <p:nvSpPr>
          <p:cNvPr id="37" name="TextBox 36">
            <a:extLst>
              <a:ext uri="{FF2B5EF4-FFF2-40B4-BE49-F238E27FC236}">
                <a16:creationId xmlns:a16="http://schemas.microsoft.com/office/drawing/2014/main" id="{275D2882-D32B-884D-B1D0-84237AD5D06D}"/>
              </a:ext>
            </a:extLst>
          </p:cNvPr>
          <p:cNvSpPr txBox="1"/>
          <p:nvPr/>
        </p:nvSpPr>
        <p:spPr>
          <a:xfrm>
            <a:off x="8176476" y="4194257"/>
            <a:ext cx="418704" cy="307777"/>
          </a:xfrm>
          <a:prstGeom prst="rect">
            <a:avLst/>
          </a:prstGeom>
          <a:noFill/>
        </p:spPr>
        <p:txBody>
          <a:bodyPr wrap="none" rtlCol="0">
            <a:spAutoFit/>
          </a:bodyPr>
          <a:lstStyle/>
          <a:p>
            <a:r>
              <a:rPr lang="en-US" sz="1400" dirty="0"/>
              <a:t>zip</a:t>
            </a:r>
          </a:p>
        </p:txBody>
      </p:sp>
      <p:sp>
        <p:nvSpPr>
          <p:cNvPr id="38" name="TextBox 37">
            <a:extLst>
              <a:ext uri="{FF2B5EF4-FFF2-40B4-BE49-F238E27FC236}">
                <a16:creationId xmlns:a16="http://schemas.microsoft.com/office/drawing/2014/main" id="{35818CAD-9879-AC42-BC02-57E94FE77D86}"/>
              </a:ext>
            </a:extLst>
          </p:cNvPr>
          <p:cNvSpPr txBox="1"/>
          <p:nvPr/>
        </p:nvSpPr>
        <p:spPr>
          <a:xfrm>
            <a:off x="7997595" y="5022919"/>
            <a:ext cx="779381" cy="307777"/>
          </a:xfrm>
          <a:prstGeom prst="rect">
            <a:avLst/>
          </a:prstGeom>
          <a:noFill/>
        </p:spPr>
        <p:txBody>
          <a:bodyPr wrap="none" rtlCol="0">
            <a:spAutoFit/>
          </a:bodyPr>
          <a:lstStyle/>
          <a:p>
            <a:r>
              <a:rPr lang="en-US" sz="1400" dirty="0"/>
              <a:t>wealth</a:t>
            </a:r>
          </a:p>
        </p:txBody>
      </p:sp>
      <p:sp>
        <p:nvSpPr>
          <p:cNvPr id="39" name="TextBox 38">
            <a:extLst>
              <a:ext uri="{FF2B5EF4-FFF2-40B4-BE49-F238E27FC236}">
                <a16:creationId xmlns:a16="http://schemas.microsoft.com/office/drawing/2014/main" id="{79D595C6-2B7F-F34C-BCDB-A7F2D747843C}"/>
              </a:ext>
            </a:extLst>
          </p:cNvPr>
          <p:cNvSpPr txBox="1"/>
          <p:nvPr/>
        </p:nvSpPr>
        <p:spPr>
          <a:xfrm>
            <a:off x="9966267" y="2745307"/>
            <a:ext cx="1047082" cy="307777"/>
          </a:xfrm>
          <a:prstGeom prst="rect">
            <a:avLst/>
          </a:prstGeom>
          <a:noFill/>
        </p:spPr>
        <p:txBody>
          <a:bodyPr wrap="none" rtlCol="0">
            <a:spAutoFit/>
          </a:bodyPr>
          <a:lstStyle/>
          <a:p>
            <a:r>
              <a:rPr lang="en-US" sz="1400" dirty="0"/>
              <a:t>family size</a:t>
            </a:r>
          </a:p>
        </p:txBody>
      </p:sp>
      <p:sp>
        <p:nvSpPr>
          <p:cNvPr id="40" name="TextBox 39">
            <a:extLst>
              <a:ext uri="{FF2B5EF4-FFF2-40B4-BE49-F238E27FC236}">
                <a16:creationId xmlns:a16="http://schemas.microsoft.com/office/drawing/2014/main" id="{60CF6DA8-F7F5-BF41-81F4-435F889DBBF7}"/>
              </a:ext>
            </a:extLst>
          </p:cNvPr>
          <p:cNvSpPr txBox="1"/>
          <p:nvPr/>
        </p:nvSpPr>
        <p:spPr>
          <a:xfrm>
            <a:off x="9602380" y="3705334"/>
            <a:ext cx="979755" cy="307777"/>
          </a:xfrm>
          <a:prstGeom prst="rect">
            <a:avLst/>
          </a:prstGeom>
          <a:noFill/>
        </p:spPr>
        <p:txBody>
          <a:bodyPr wrap="none" rtlCol="0">
            <a:spAutoFit/>
          </a:bodyPr>
          <a:lstStyle/>
          <a:p>
            <a:r>
              <a:rPr lang="en-US" sz="1400" dirty="0"/>
              <a:t>walkable</a:t>
            </a:r>
          </a:p>
        </p:txBody>
      </p:sp>
      <p:sp>
        <p:nvSpPr>
          <p:cNvPr id="41" name="TextBox 40">
            <a:extLst>
              <a:ext uri="{FF2B5EF4-FFF2-40B4-BE49-F238E27FC236}">
                <a16:creationId xmlns:a16="http://schemas.microsoft.com/office/drawing/2014/main" id="{6A46DD04-BCD9-7C40-BDA4-72B717E7FD8C}"/>
              </a:ext>
            </a:extLst>
          </p:cNvPr>
          <p:cNvSpPr txBox="1"/>
          <p:nvPr/>
        </p:nvSpPr>
        <p:spPr>
          <a:xfrm>
            <a:off x="9993113" y="4715142"/>
            <a:ext cx="747320" cy="307777"/>
          </a:xfrm>
          <a:prstGeom prst="rect">
            <a:avLst/>
          </a:prstGeom>
          <a:noFill/>
        </p:spPr>
        <p:txBody>
          <a:bodyPr wrap="none" rtlCol="0">
            <a:spAutoFit/>
          </a:bodyPr>
          <a:lstStyle/>
          <a:p>
            <a:r>
              <a:rPr lang="en-US" sz="1400" dirty="0"/>
              <a:t>school</a:t>
            </a:r>
          </a:p>
        </p:txBody>
      </p:sp>
      <p:sp>
        <p:nvSpPr>
          <p:cNvPr id="11" name="TextBox 10">
            <a:extLst>
              <a:ext uri="{FF2B5EF4-FFF2-40B4-BE49-F238E27FC236}">
                <a16:creationId xmlns:a16="http://schemas.microsoft.com/office/drawing/2014/main" id="{DDB50238-19EF-1F4E-B7F1-148423D5FF04}"/>
              </a:ext>
            </a:extLst>
          </p:cNvPr>
          <p:cNvSpPr txBox="1"/>
          <p:nvPr/>
        </p:nvSpPr>
        <p:spPr>
          <a:xfrm>
            <a:off x="9047650" y="5613410"/>
            <a:ext cx="808235" cy="307777"/>
          </a:xfrm>
          <a:prstGeom prst="rect">
            <a:avLst/>
          </a:prstGeom>
          <a:noFill/>
        </p:spPr>
        <p:txBody>
          <a:bodyPr wrap="none" rtlCol="0">
            <a:spAutoFit/>
          </a:bodyPr>
          <a:lstStyle/>
          <a:p>
            <a:r>
              <a:rPr lang="en-US" sz="1400" dirty="0"/>
              <a:t>Layer 1</a:t>
            </a:r>
            <a:endParaRPr lang="en-US" dirty="0"/>
          </a:p>
        </p:txBody>
      </p:sp>
      <p:sp>
        <p:nvSpPr>
          <p:cNvPr id="31" name="TextBox 30">
            <a:extLst>
              <a:ext uri="{FF2B5EF4-FFF2-40B4-BE49-F238E27FC236}">
                <a16:creationId xmlns:a16="http://schemas.microsoft.com/office/drawing/2014/main" id="{33E87C9A-0854-0347-889D-A0251EE638AC}"/>
              </a:ext>
            </a:extLst>
          </p:cNvPr>
          <p:cNvSpPr txBox="1"/>
          <p:nvPr/>
        </p:nvSpPr>
        <p:spPr>
          <a:xfrm>
            <a:off x="10312162" y="5592812"/>
            <a:ext cx="808235" cy="307777"/>
          </a:xfrm>
          <a:prstGeom prst="rect">
            <a:avLst/>
          </a:prstGeom>
          <a:noFill/>
        </p:spPr>
        <p:txBody>
          <a:bodyPr wrap="none" rtlCol="0">
            <a:spAutoFit/>
          </a:bodyPr>
          <a:lstStyle/>
          <a:p>
            <a:r>
              <a:rPr lang="en-US" sz="1400" dirty="0"/>
              <a:t>Layer 2</a:t>
            </a:r>
            <a:endParaRPr lang="en-US" dirty="0"/>
          </a:p>
        </p:txBody>
      </p:sp>
    </p:spTree>
    <p:extLst>
      <p:ext uri="{BB962C8B-B14F-4D97-AF65-F5344CB8AC3E}">
        <p14:creationId xmlns:p14="http://schemas.microsoft.com/office/powerpoint/2010/main" val="30193499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487" y="136524"/>
            <a:ext cx="11306864"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7512" y="1631276"/>
                <a:ext cx="11187839" cy="467448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From last slide, </a:t>
                </a:r>
                <a:r>
                  <a:rPr lang="en-US" sz="2000" b="1" dirty="0">
                    <a:latin typeface="Arial" charset="0"/>
                    <a:ea typeface="Arial" charset="0"/>
                    <a:cs typeface="Arial" charset="0"/>
                  </a:rPr>
                  <a:t>z</a:t>
                </a:r>
                <a:r>
                  <a:rPr lang="en-US" sz="2000" b="1" baseline="30000" dirty="0">
                    <a:latin typeface="Arial" charset="0"/>
                    <a:ea typeface="Arial" charset="0"/>
                    <a:cs typeface="Arial" charset="0"/>
                  </a:rPr>
                  <a:t>[2] </a:t>
                </a:r>
                <a:r>
                  <a:rPr lang="en-US" sz="2000" dirty="0">
                    <a:latin typeface="Arial" charset="0"/>
                    <a:ea typeface="Arial" charset="0"/>
                    <a:cs typeface="Arial" charset="0"/>
                  </a:rPr>
                  <a:t>= W</a:t>
                </a:r>
                <a:r>
                  <a:rPr lang="en-US" sz="2000" baseline="30000" dirty="0">
                    <a:latin typeface="Arial" charset="0"/>
                    <a:ea typeface="Arial" charset="0"/>
                    <a:cs typeface="Arial" charset="0"/>
                  </a:rPr>
                  <a:t>[2] </a:t>
                </a:r>
                <a:r>
                  <a:rPr lang="en-US" sz="2000" b="1" dirty="0">
                    <a:latin typeface="Arial" charset="0"/>
                    <a:ea typeface="Arial" charset="0"/>
                    <a:cs typeface="Arial" charset="0"/>
                  </a:rPr>
                  <a:t>g(a</a:t>
                </a:r>
                <a:r>
                  <a:rPr lang="en-US" sz="2000" b="1" baseline="30000" dirty="0">
                    <a:latin typeface="Arial" charset="0"/>
                    <a:ea typeface="Arial" charset="0"/>
                    <a:cs typeface="Arial" charset="0"/>
                  </a:rPr>
                  <a:t>[1]</a:t>
                </a:r>
                <a:r>
                  <a:rPr lang="en-US" sz="2000" b="1" dirty="0">
                    <a:latin typeface="Arial" charset="0"/>
                    <a:ea typeface="Arial" charset="0"/>
                    <a:cs typeface="Arial" charset="0"/>
                  </a:rPr>
                  <a:t>)+b</a:t>
                </a:r>
                <a:r>
                  <a:rPr lang="en-US" sz="2000" b="1" baseline="30000" dirty="0">
                    <a:latin typeface="Arial" charset="0"/>
                    <a:ea typeface="Arial" charset="0"/>
                    <a:cs typeface="Arial" charset="0"/>
                  </a:rPr>
                  <a:t>[2]</a:t>
                </a:r>
                <a:r>
                  <a:rPr lang="en-US" sz="2000" b="1" dirty="0">
                    <a:latin typeface="Arial" charset="0"/>
                    <a:ea typeface="Arial" charset="0"/>
                    <a:cs typeface="Arial" charset="0"/>
                  </a:rPr>
                  <a:t> </a:t>
                </a:r>
                <a:r>
                  <a:rPr lang="en-US" sz="2000" dirty="0">
                    <a:latin typeface="Arial" charset="0"/>
                    <a:ea typeface="Arial" charset="0"/>
                    <a:cs typeface="Arial" charset="0"/>
                  </a:rPr>
                  <a:t>= W</a:t>
                </a:r>
                <a:r>
                  <a:rPr lang="en-US" sz="2000" baseline="30000" dirty="0">
                    <a:latin typeface="Arial" charset="0"/>
                    <a:ea typeface="Arial" charset="0"/>
                    <a:cs typeface="Arial" charset="0"/>
                  </a:rPr>
                  <a:t>[2]</a:t>
                </a:r>
                <a:r>
                  <a:rPr lang="en-US" sz="2000" b="1" dirty="0">
                    <a:latin typeface="Arial" charset="0"/>
                    <a:ea typeface="Arial" charset="0"/>
                    <a:cs typeface="Arial" charset="0"/>
                  </a:rPr>
                  <a:t>g</a:t>
                </a:r>
                <a:r>
                  <a:rPr lang="en-US" sz="2000" dirty="0">
                    <a:latin typeface="Arial" charset="0"/>
                    <a:ea typeface="Arial" charset="0"/>
                    <a:cs typeface="Arial" charset="0"/>
                  </a:rPr>
                  <a:t>(W</a:t>
                </a:r>
                <a:r>
                  <a:rPr lang="en-US" sz="2000" baseline="30000" dirty="0">
                    <a:latin typeface="Arial" charset="0"/>
                    <a:ea typeface="Arial" charset="0"/>
                    <a:cs typeface="Arial" charset="0"/>
                  </a:rPr>
                  <a:t>[1]</a:t>
                </a:r>
                <a:r>
                  <a:rPr lang="en-US" sz="2000" b="1" dirty="0">
                    <a:latin typeface="Arial" charset="0"/>
                    <a:ea typeface="Arial" charset="0"/>
                    <a:cs typeface="Arial" charset="0"/>
                  </a:rPr>
                  <a:t>x</a:t>
                </a:r>
                <a:r>
                  <a:rPr lang="en-US" sz="2000" dirty="0">
                    <a:latin typeface="Arial" charset="0"/>
                    <a:ea typeface="Arial" charset="0"/>
                    <a:cs typeface="Arial" charset="0"/>
                  </a:rPr>
                  <a:t>+</a:t>
                </a:r>
                <a:r>
                  <a:rPr lang="en-US" sz="2000" b="1" dirty="0">
                    <a:latin typeface="Arial" charset="0"/>
                    <a:ea typeface="Arial" charset="0"/>
                    <a:cs typeface="Arial" charset="0"/>
                  </a:rPr>
                  <a:t> b</a:t>
                </a:r>
                <a:r>
                  <a:rPr lang="en-US" sz="2000" b="1" baseline="30000" dirty="0">
                    <a:latin typeface="Arial" charset="0"/>
                    <a:ea typeface="Arial" charset="0"/>
                    <a:cs typeface="Arial" charset="0"/>
                  </a:rPr>
                  <a:t>[1]</a:t>
                </a:r>
                <a:r>
                  <a:rPr lang="en-US" sz="2000" dirty="0">
                    <a:latin typeface="Arial" charset="0"/>
                    <a:ea typeface="Arial" charset="0"/>
                    <a:cs typeface="Arial" charset="0"/>
                  </a:rPr>
                  <a:t>)</a:t>
                </a:r>
                <a:r>
                  <a:rPr lang="en-US" sz="2000" b="1" dirty="0">
                    <a:latin typeface="Arial" charset="0"/>
                    <a:ea typeface="Arial" charset="0"/>
                    <a:cs typeface="Arial" charset="0"/>
                  </a:rPr>
                  <a:t> + b</a:t>
                </a:r>
                <a:r>
                  <a:rPr lang="en-US" sz="2000" b="1" baseline="30000" dirty="0">
                    <a:latin typeface="Arial" charset="0"/>
                    <a:ea typeface="Arial" charset="0"/>
                    <a:cs typeface="Arial" charset="0"/>
                  </a:rPr>
                  <a:t>[2]</a:t>
                </a:r>
                <a:r>
                  <a:rPr lang="en-US" sz="2000" b="1" dirty="0">
                    <a:latin typeface="Arial" charset="0"/>
                    <a:ea typeface="Arial" charset="0"/>
                    <a:cs typeface="Arial" charset="0"/>
                  </a:rPr>
                  <a:t> </a:t>
                </a:r>
                <a:r>
                  <a:rPr lang="en-US" sz="2000" dirty="0">
                    <a:latin typeface="Arial" charset="0"/>
                    <a:ea typeface="Arial" charset="0"/>
                    <a:cs typeface="Arial" charset="0"/>
                  </a:rPr>
                  <a:t>for a two layer NN.</a:t>
                </a:r>
              </a:p>
              <a:p>
                <a:pPr marL="342900" indent="-342900" algn="l">
                  <a:buFont typeface="Arial" panose="020B0604020202020204" pitchFamily="34" charset="0"/>
                  <a:buChar char="•"/>
                </a:pPr>
                <a:r>
                  <a:rPr lang="en-US" sz="2000" dirty="0">
                    <a:latin typeface="Arial" charset="0"/>
                    <a:ea typeface="Arial" charset="0"/>
                    <a:cs typeface="Arial" charset="0"/>
                  </a:rPr>
                  <a:t>We could write a more general equation for an L-layer NN.</a:t>
                </a:r>
              </a:p>
              <a:p>
                <a:pPr marL="342900" indent="-342900" algn="l">
                  <a:buFont typeface="Arial" panose="020B0604020202020204" pitchFamily="34" charset="0"/>
                  <a:buChar char="•"/>
                </a:pPr>
                <a:r>
                  <a:rPr lang="en-US" sz="2000" dirty="0">
                    <a:latin typeface="Arial" charset="0"/>
                    <a:ea typeface="Arial" charset="0"/>
                    <a:cs typeface="Arial" charset="0"/>
                  </a:rPr>
                  <a:t>The optimization problem for an L layer NN is minimize J where:</a:t>
                </a:r>
              </a:p>
              <a:p>
                <a:pPr marL="800100" lvl="1" indent="-342900" algn="l">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ℒ</m:t>
                        </m:r>
                      </m:e>
                      <m:sub>
                        <m:r>
                          <a:rPr lang="en-US" sz="1800" b="0" i="1" smtClean="0">
                            <a:latin typeface="Cambria Math" panose="02040503050406030204" pitchFamily="18" charset="0"/>
                            <a:ea typeface="Cambria Math" panose="02040503050406030204" pitchFamily="18" charset="0"/>
                            <a:cs typeface="Arial" charset="0"/>
                          </a:rPr>
                          <m:t>𝑖</m:t>
                        </m:r>
                      </m:sub>
                    </m:sSub>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1" i="1" smtClean="0">
                            <a:latin typeface="Cambria Math" panose="02040503050406030204" pitchFamily="18" charset="0"/>
                            <a:ea typeface="Cambria Math" panose="02040503050406030204" pitchFamily="18" charset="0"/>
                            <a:cs typeface="Arial" charset="0"/>
                          </a:rPr>
                          <m:t>𝒙</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r>
                          <a:rPr lang="en-US" sz="1800" b="0" i="1" smtClean="0">
                            <a:latin typeface="Cambria Math" panose="02040503050406030204" pitchFamily="18" charset="0"/>
                            <a:ea typeface="Cambria Math" panose="02040503050406030204" pitchFamily="18" charset="0"/>
                            <a:cs typeface="Arial" charset="0"/>
                          </a:rPr>
                          <m:t>, </m:t>
                        </m:r>
                        <m:r>
                          <a:rPr lang="en-US" sz="1800" b="0" i="1" smtClean="0">
                            <a:latin typeface="Cambria Math" panose="02040503050406030204" pitchFamily="18" charset="0"/>
                            <a:ea typeface="Cambria Math" panose="02040503050406030204" pitchFamily="18" charset="0"/>
                            <a:cs typeface="Arial" charset="0"/>
                          </a:rPr>
                          <m:t>𝑦</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m:t>
                        </m:r>
                      </m:e>
                    </m:d>
                    <m:r>
                      <a:rPr lang="en-US" sz="1800" b="0" i="1" smtClean="0">
                        <a:latin typeface="Cambria Math" panose="02040503050406030204" pitchFamily="18" charset="0"/>
                        <a:ea typeface="Cambria Math" panose="02040503050406030204" pitchFamily="18" charset="0"/>
                        <a:cs typeface="Arial" charset="0"/>
                      </a:rPr>
                      <m:t>=−</m:t>
                    </m:r>
                    <m:d>
                      <m:dPr>
                        <m:begChr m:val="["/>
                        <m:endChr m:val="]"/>
                        <m:ctrlPr>
                          <a:rPr lang="en-US" sz="1800" b="0" i="1" smtClean="0">
                            <a:latin typeface="Cambria Math" panose="02040503050406030204" pitchFamily="18" charset="0"/>
                            <a:ea typeface="Cambria Math" panose="02040503050406030204" pitchFamily="18" charset="0"/>
                            <a:cs typeface="Arial" charset="0"/>
                          </a:rPr>
                        </m:ctrlPr>
                      </m:dPr>
                      <m:e>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𝑦</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e>
                        </m:d>
                        <m:func>
                          <m:funcPr>
                            <m:ctrlPr>
                              <a:rPr lang="en-US" sz="1800" b="0" i="1" smtClean="0">
                                <a:latin typeface="Cambria Math" panose="02040503050406030204" pitchFamily="18" charset="0"/>
                                <a:ea typeface="Cambria Math" panose="02040503050406030204" pitchFamily="18" charset="0"/>
                                <a:cs typeface="Arial" charset="0"/>
                              </a:rPr>
                            </m:ctrlPr>
                          </m:funcPr>
                          <m:fName>
                            <m:r>
                              <m:rPr>
                                <m:sty m:val="p"/>
                              </m:rPr>
                              <a:rPr lang="en-US" sz="1800" b="0" i="0" smtClean="0">
                                <a:latin typeface="Cambria Math" panose="02040503050406030204" pitchFamily="18" charset="0"/>
                                <a:ea typeface="Cambria Math" panose="02040503050406030204" pitchFamily="18" charset="0"/>
                                <a:cs typeface="Arial" charset="0"/>
                              </a:rPr>
                              <m:t>ln</m:t>
                            </m:r>
                          </m:fName>
                          <m:e>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1−</m:t>
                                </m:r>
                                <m:sSup>
                                  <m:sSupPr>
                                    <m:ctrlPr>
                                      <a:rPr lang="en-US" sz="1800" b="0" i="1" smtClean="0">
                                        <a:latin typeface="Cambria Math" panose="02040503050406030204" pitchFamily="18" charset="0"/>
                                        <a:ea typeface="Cambria Math" panose="02040503050406030204" pitchFamily="18" charset="0"/>
                                        <a:cs typeface="Arial" charset="0"/>
                                      </a:rPr>
                                    </m:ctrlPr>
                                  </m:sSupPr>
                                  <m:e>
                                    <m:r>
                                      <a:rPr lang="en-US" sz="1800" b="0" i="1" smtClean="0">
                                        <a:latin typeface="Cambria Math" panose="02040503050406030204" pitchFamily="18" charset="0"/>
                                        <a:ea typeface="Cambria Math" panose="02040503050406030204" pitchFamily="18" charset="0"/>
                                        <a:cs typeface="Arial" charset="0"/>
                                      </a:rPr>
                                      <m:t>𝑎</m:t>
                                    </m:r>
                                  </m:e>
                                  <m:sup>
                                    <m:d>
                                      <m:dPr>
                                        <m:begChr m:val="["/>
                                        <m:endChr m:val="]"/>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𝐿</m:t>
                                        </m:r>
                                      </m:e>
                                    </m:d>
                                  </m:sup>
                                </m:sSup>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e>
                            </m:d>
                          </m:e>
                        </m:func>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r>
                          <a:rPr lang="en-US" sz="1800" b="0" i="1" smtClean="0">
                            <a:latin typeface="Cambria Math" panose="02040503050406030204" pitchFamily="18" charset="0"/>
                            <a:ea typeface="Cambria Math" panose="02040503050406030204" pitchFamily="18" charset="0"/>
                            <a:cs typeface="Arial" charset="0"/>
                          </a:rPr>
                          <m:t>𝑙𝑛</m:t>
                        </m:r>
                        <m:d>
                          <m:dPr>
                            <m:ctrlPr>
                              <a:rPr lang="en-US" sz="1800" b="0" i="1" smtClean="0">
                                <a:latin typeface="Cambria Math" panose="02040503050406030204" pitchFamily="18" charset="0"/>
                                <a:ea typeface="Cambria Math" panose="02040503050406030204" pitchFamily="18" charset="0"/>
                                <a:cs typeface="Arial" charset="0"/>
                              </a:rPr>
                            </m:ctrlPr>
                          </m:dPr>
                          <m:e>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𝑎</m:t>
                                </m:r>
                              </m:e>
                              <m:sup>
                                <m:d>
                                  <m:dPr>
                                    <m:begChr m:val="["/>
                                    <m:endChr m:val="]"/>
                                    <m:ctrlPr>
                                      <a:rPr lang="en-US" sz="1800" i="1">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𝐿</m:t>
                                    </m:r>
                                  </m:e>
                                </m:d>
                              </m:sup>
                            </m:sSup>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e>
                        </m:d>
                      </m:e>
                    </m:d>
                  </m:oMath>
                </a14:m>
                <a:r>
                  <a:rPr lang="en-US" sz="1800" dirty="0">
                    <a:latin typeface="Arial" charset="0"/>
                    <a:ea typeface="Arial" charset="0"/>
                    <a:cs typeface="Arial" charset="0"/>
                  </a:rPr>
                  <a:t>, and,</a:t>
                </a:r>
              </a:p>
              <a:p>
                <a:pPr marL="742950" lvl="1" indent="-285750" algn="l">
                  <a:buFont typeface="Arial" panose="020B0604020202020204" pitchFamily="34" charset="0"/>
                  <a:buChar char="•"/>
                </a:pP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charset="0"/>
                      </a:rPr>
                      <m:t>𝐽</m:t>
                    </m:r>
                    <m:r>
                      <a:rPr lang="en-US" sz="1800" b="0" i="0" smtClean="0">
                        <a:latin typeface="Cambria Math" panose="02040503050406030204" pitchFamily="18" charset="0"/>
                        <a:ea typeface="Cambria Math" panose="02040503050406030204" pitchFamily="18" charset="0"/>
                        <a:cs typeface="Arial" charset="0"/>
                      </a:rPr>
                      <m:t>= </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ℒ</m:t>
                            </m:r>
                          </m:e>
                          <m:sub>
                            <m:r>
                              <a:rPr lang="en-US" sz="1800" i="1">
                                <a:latin typeface="Cambria Math" panose="02040503050406030204" pitchFamily="18" charset="0"/>
                                <a:ea typeface="Cambria Math" panose="02040503050406030204" pitchFamily="18" charset="0"/>
                                <a:cs typeface="Arial" charset="0"/>
                              </a:rPr>
                              <m:t>𝑖</m:t>
                            </m:r>
                          </m:sub>
                        </m:sSub>
                        <m:d>
                          <m:dPr>
                            <m:ctrlPr>
                              <a:rPr lang="en-US" sz="1800" i="1">
                                <a:latin typeface="Cambria Math" panose="02040503050406030204" pitchFamily="18" charset="0"/>
                                <a:ea typeface="Cambria Math" panose="02040503050406030204" pitchFamily="18" charset="0"/>
                                <a:cs typeface="Arial" charset="0"/>
                              </a:rPr>
                            </m:ctrlPr>
                          </m:dPr>
                          <m:e>
                            <m:r>
                              <a:rPr lang="en-US" sz="1800" b="1" i="1">
                                <a:latin typeface="Cambria Math" panose="02040503050406030204" pitchFamily="18" charset="0"/>
                                <a:ea typeface="Cambria Math" panose="02040503050406030204" pitchFamily="18" charset="0"/>
                                <a:cs typeface="Arial" charset="0"/>
                              </a:rPr>
                              <m:t>𝒙</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r>
                              <a:rPr lang="en-US" sz="1800" i="1">
                                <a:latin typeface="Cambria Math" panose="02040503050406030204" pitchFamily="18" charset="0"/>
                                <a:ea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𝑦</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m:t>
                            </m:r>
                          </m:e>
                        </m:d>
                      </m:e>
                    </m:nary>
                  </m:oMath>
                </a14:m>
                <a:endParaRPr lang="en-US" sz="1800" dirty="0">
                  <a:latin typeface="Arial" charset="0"/>
                  <a:ea typeface="Arial" charset="0"/>
                  <a:cs typeface="Arial" charset="0"/>
                </a:endParaRPr>
              </a:p>
              <a:p>
                <a:pPr marL="742950" lvl="1" indent="-285750" algn="l">
                  <a:buFont typeface="Arial" panose="020B0604020202020204" pitchFamily="34" charset="0"/>
                  <a:buChar char="•"/>
                </a:pPr>
                <a:r>
                  <a:rPr lang="en-US" sz="1800" dirty="0">
                    <a:latin typeface="Arial" charset="0"/>
                    <a:ea typeface="Arial" charset="0"/>
                    <a:cs typeface="Arial" charset="0"/>
                  </a:rPr>
                  <a:t>We often use the notation </a:t>
                </a:r>
                <a14:m>
                  <m:oMath xmlns:m="http://schemas.openxmlformats.org/officeDocument/2006/math">
                    <m:sSup>
                      <m:sSupPr>
                        <m:ctrlPr>
                          <a:rPr lang="en-US" sz="1800" b="0" i="1" smtClean="0">
                            <a:latin typeface="Cambria Math" panose="02040503050406030204" pitchFamily="18" charset="0"/>
                            <a:ea typeface="Arial" charset="0"/>
                            <a:cs typeface="Arial" charset="0"/>
                          </a:rPr>
                        </m:ctrlPr>
                      </m:sSupPr>
                      <m:e>
                        <m:r>
                          <a:rPr lang="en-US" sz="1800" b="0" i="1" smtClean="0">
                            <a:latin typeface="Cambria Math" panose="02040503050406030204" pitchFamily="18" charset="0"/>
                            <a:ea typeface="Arial" charset="0"/>
                            <a:cs typeface="Arial" charset="0"/>
                          </a:rPr>
                          <m:t>𝑦</m:t>
                        </m:r>
                      </m:e>
                      <m:sup>
                        <m:r>
                          <a:rPr lang="en-US" sz="1800" b="0" i="1" smtClean="0">
                            <a:latin typeface="Cambria Math" panose="02040503050406030204" pitchFamily="18" charset="0"/>
                            <a:ea typeface="Arial" charset="0"/>
                            <a:cs typeface="Arial" charset="0"/>
                          </a:rPr>
                          <m:t>′</m:t>
                        </m:r>
                      </m:sup>
                    </m:sSup>
                    <m:d>
                      <m:dPr>
                        <m:ctrlPr>
                          <a:rPr lang="en-US" sz="1800" b="0" i="1" smtClean="0">
                            <a:latin typeface="Cambria Math" panose="02040503050406030204" pitchFamily="18" charset="0"/>
                            <a:ea typeface="Arial" charset="0"/>
                            <a:cs typeface="Arial" charset="0"/>
                          </a:rPr>
                        </m:ctrlPr>
                      </m:dPr>
                      <m:e>
                        <m:r>
                          <a:rPr lang="en-US" sz="1800" b="0" i="1" smtClean="0">
                            <a:latin typeface="Cambria Math" panose="02040503050406030204" pitchFamily="18" charset="0"/>
                            <a:ea typeface="Arial" charset="0"/>
                            <a:cs typeface="Arial" charset="0"/>
                          </a:rPr>
                          <m:t>𝑖</m:t>
                        </m:r>
                      </m:e>
                    </m:d>
                    <m:r>
                      <a:rPr lang="en-US" sz="1800" b="0" i="1" smtClean="0">
                        <a:latin typeface="Cambria Math" panose="02040503050406030204" pitchFamily="18" charset="0"/>
                        <a:ea typeface="Arial" charset="0"/>
                        <a:cs typeface="Arial" charset="0"/>
                      </a:rPr>
                      <m:t>=</m:t>
                    </m:r>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𝑎</m:t>
                        </m:r>
                      </m:e>
                      <m:sup>
                        <m:d>
                          <m:dPr>
                            <m:begChr m:val="["/>
                            <m:endChr m:val="]"/>
                            <m:ctrlPr>
                              <a:rPr lang="en-US" sz="1800" i="1">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𝐿</m:t>
                            </m:r>
                          </m:e>
                        </m:d>
                      </m:sup>
                    </m:sSup>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oMath>
                </a14:m>
                <a:r>
                  <a:rPr lang="en-US" sz="1800" dirty="0">
                    <a:latin typeface="Arial" charset="0"/>
                    <a:ea typeface="Arial" charset="0"/>
                    <a:cs typeface="Arial" charset="0"/>
                  </a:rPr>
                  <a:t>.</a:t>
                </a:r>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The update rule for this optimization problem  at each layer is:</a:t>
                </a:r>
              </a:p>
              <a:p>
                <a:pPr marL="800100" lvl="1" indent="-342900" algn="l">
                  <a:buFont typeface="Arial" panose="020B0604020202020204" pitchFamily="34" charset="0"/>
                  <a:buChar char="•"/>
                </a:pPr>
                <a:r>
                  <a:rPr lang="en-US" dirty="0">
                    <a:latin typeface="Arial" charset="0"/>
                    <a:ea typeface="Arial" charset="0"/>
                    <a:cs typeface="Arial" charset="0"/>
                  </a:rPr>
                  <a:t>W</a:t>
                </a:r>
                <a:r>
                  <a:rPr lang="en-US" baseline="30000" dirty="0">
                    <a:latin typeface="Arial" charset="0"/>
                    <a:ea typeface="Arial" charset="0"/>
                    <a:cs typeface="Arial" charset="0"/>
                  </a:rPr>
                  <a:t>[l]  </a:t>
                </a:r>
                <a:r>
                  <a:rPr lang="en-US" dirty="0">
                    <a:latin typeface="Arial" charset="0"/>
                    <a:ea typeface="Arial" charset="0"/>
                    <a:cs typeface="Arial" charset="0"/>
                  </a:rPr>
                  <a:t>:= W</a:t>
                </a:r>
                <a:r>
                  <a:rPr lang="en-US" baseline="30000" dirty="0">
                    <a:latin typeface="Arial" charset="0"/>
                    <a:ea typeface="Arial" charset="0"/>
                    <a:cs typeface="Arial" charset="0"/>
                  </a:rPr>
                  <a:t>[l]</a:t>
                </a:r>
                <a:r>
                  <a:rPr lang="en-US" dirty="0">
                    <a:latin typeface="Arial" charset="0"/>
                    <a:ea typeface="Arial" charset="0"/>
                    <a:cs typeface="Arial" charset="0"/>
                  </a:rPr>
                  <a:t> - 𝛼</a:t>
                </a:r>
                <a14:m>
                  <m:oMath xmlns:m="http://schemas.openxmlformats.org/officeDocument/2006/math">
                    <m:f>
                      <m:fPr>
                        <m:ctrlPr>
                          <a:rPr lang="en-US" i="1" smtClean="0">
                            <a:latin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𝐽</m:t>
                        </m:r>
                      </m:num>
                      <m:den>
                        <m:r>
                          <a:rPr lang="en-US" i="1" smtClean="0">
                            <a:latin typeface="Cambria Math" panose="02040503050406030204" pitchFamily="18" charset="0"/>
                            <a:ea typeface="Cambria Math" panose="02040503050406030204" pitchFamily="18" charset="0"/>
                            <a:cs typeface="Arial" charset="0"/>
                          </a:rPr>
                          <m:t>𝜕</m:t>
                        </m:r>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𝑊</m:t>
                            </m:r>
                          </m:e>
                          <m:sup>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𝑙</m:t>
                            </m:r>
                            <m:r>
                              <a:rPr lang="en-US" b="0" i="1" smtClean="0">
                                <a:latin typeface="Cambria Math" panose="02040503050406030204" pitchFamily="18" charset="0"/>
                                <a:ea typeface="Cambria Math" panose="02040503050406030204" pitchFamily="18" charset="0"/>
                                <a:cs typeface="Arial" charset="0"/>
                              </a:rPr>
                              <m:t>]</m:t>
                            </m:r>
                          </m:sup>
                        </m:sSup>
                      </m:den>
                    </m:f>
                  </m:oMath>
                </a14:m>
                <a:r>
                  <a:rPr lang="en-US" dirty="0">
                    <a:latin typeface="Arial" charset="0"/>
                    <a:ea typeface="Arial" charset="0"/>
                    <a:cs typeface="Arial" charset="0"/>
                  </a:rPr>
                  <a:t>, b</a:t>
                </a:r>
                <a:r>
                  <a:rPr lang="en-US" baseline="30000" dirty="0">
                    <a:latin typeface="Arial" charset="0"/>
                    <a:ea typeface="Arial" charset="0"/>
                    <a:cs typeface="Arial" charset="0"/>
                  </a:rPr>
                  <a:t>[l]</a:t>
                </a:r>
                <a:r>
                  <a:rPr lang="en-US" dirty="0">
                    <a:latin typeface="Arial" charset="0"/>
                    <a:ea typeface="Arial" charset="0"/>
                    <a:cs typeface="Arial" charset="0"/>
                  </a:rPr>
                  <a:t> := b</a:t>
                </a:r>
                <a:r>
                  <a:rPr lang="en-US" baseline="30000" dirty="0">
                    <a:latin typeface="Arial" charset="0"/>
                    <a:ea typeface="Arial" charset="0"/>
                    <a:cs typeface="Arial" charset="0"/>
                  </a:rPr>
                  <a:t>[l]</a:t>
                </a:r>
                <a:r>
                  <a:rPr lang="en-US" dirty="0">
                    <a:latin typeface="Arial" charset="0"/>
                    <a:ea typeface="Arial" charset="0"/>
                    <a:cs typeface="Arial" charset="0"/>
                  </a:rPr>
                  <a:t> - 𝛼</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𝐽</m:t>
                        </m:r>
                      </m:num>
                      <m:den>
                        <m:r>
                          <a:rPr lang="en-US" i="1">
                            <a:latin typeface="Cambria Math" panose="02040503050406030204" pitchFamily="18" charset="0"/>
                            <a:ea typeface="Cambria Math" panose="02040503050406030204" pitchFamily="18" charset="0"/>
                            <a:cs typeface="Arial" charset="0"/>
                          </a:rPr>
                          <m:t>𝜕</m:t>
                        </m:r>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𝑏</m:t>
                            </m:r>
                          </m:e>
                          <m:sup>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𝑙</m:t>
                            </m:r>
                            <m:r>
                              <a:rPr lang="en-US" b="0" i="1" smtClean="0">
                                <a:latin typeface="Cambria Math" panose="02040503050406030204" pitchFamily="18" charset="0"/>
                                <a:ea typeface="Cambria Math" panose="02040503050406030204" pitchFamily="18" charset="0"/>
                                <a:cs typeface="Arial" charset="0"/>
                              </a:rPr>
                              <m:t>]</m:t>
                            </m:r>
                          </m:sup>
                        </m:sSup>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We can use the chain rule to calculate, say, </a:t>
                </a:r>
                <a14:m>
                  <m:oMath xmlns:m="http://schemas.openxmlformats.org/officeDocument/2006/math">
                    <m:f>
                      <m:fPr>
                        <m:ctrlPr>
                          <a:rPr lang="en-US" i="1" smtClean="0">
                            <a:latin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𝐽</m:t>
                        </m:r>
                      </m:num>
                      <m:den>
                        <m:r>
                          <a:rPr lang="en-US" i="1" smtClean="0">
                            <a:latin typeface="Cambria Math" panose="02040503050406030204" pitchFamily="18" charset="0"/>
                            <a:ea typeface="Cambria Math" panose="02040503050406030204" pitchFamily="18" charset="0"/>
                            <a:cs typeface="Arial" charset="0"/>
                          </a:rPr>
                          <m:t>𝜕</m:t>
                        </m:r>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𝑊</m:t>
                            </m:r>
                          </m:e>
                          <m:sup>
                            <m:r>
                              <a:rPr lang="en-US" b="0" i="1" smtClean="0">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as</a:t>
                </a:r>
              </a:p>
              <a:p>
                <a:pPr marL="800100" lvl="1" indent="-342900" algn="l">
                  <a:buFont typeface="Arial" panose="020B0604020202020204" pitchFamily="34" charset="0"/>
                  <a:buChar char="•"/>
                </a:pP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𝐽</m:t>
                        </m:r>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𝐽</m:t>
                        </m:r>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m:t>
                            </m:r>
                            <m:r>
                              <a:rPr lang="en-US" i="1">
                                <a:latin typeface="Cambria Math" panose="02040503050406030204" pitchFamily="18" charset="0"/>
                                <a:ea typeface="Cambria Math" panose="02040503050406030204" pitchFamily="18" charset="0"/>
                                <a:cs typeface="Arial" charset="0"/>
                              </a:rPr>
                              <m:t>]</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[3]</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𝑧</m:t>
                            </m:r>
                          </m:e>
                          <m:sup>
                            <m:r>
                              <a:rPr lang="en-US" i="1">
                                <a:latin typeface="Cambria Math" panose="02040503050406030204" pitchFamily="18" charset="0"/>
                                <a:ea typeface="Cambria Math" panose="02040503050406030204" pitchFamily="18" charset="0"/>
                                <a:cs typeface="Arial" charset="0"/>
                              </a:rPr>
                              <m:t>[3]</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𝑧</m:t>
                            </m:r>
                          </m:e>
                          <m:sup>
                            <m:r>
                              <a:rPr lang="en-US" i="1">
                                <a:latin typeface="Cambria Math" panose="02040503050406030204" pitchFamily="18" charset="0"/>
                                <a:ea typeface="Cambria Math" panose="02040503050406030204" pitchFamily="18" charset="0"/>
                                <a:cs typeface="Arial" charset="0"/>
                              </a:rPr>
                              <m:t>[3]</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[2]</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m:t>
                            </m:r>
                            <m:r>
                              <a:rPr lang="en-US" b="0" i="1" smtClean="0">
                                <a:latin typeface="Cambria Math" panose="02040503050406030204" pitchFamily="18" charset="0"/>
                                <a:ea typeface="Cambria Math" panose="02040503050406030204" pitchFamily="18" charset="0"/>
                                <a:cs typeface="Arial" charset="0"/>
                              </a:rPr>
                              <m:t>𝑧</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𝑊𝑧</m:t>
                            </m:r>
                          </m:e>
                          <m:sup>
                            <m:r>
                              <a:rPr lang="en-US" i="1">
                                <a:latin typeface="Cambria Math" panose="02040503050406030204" pitchFamily="18" charset="0"/>
                                <a:ea typeface="Cambria Math" panose="02040503050406030204" pitchFamily="18" charset="0"/>
                                <a:cs typeface="Arial" charset="0"/>
                              </a:rPr>
                              <m:t>[2]</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(Note, we need to align the dimensions of the vectors)</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7512" y="1631276"/>
                <a:ext cx="11187839" cy="4674485"/>
              </a:xfrm>
              <a:blipFill>
                <a:blip r:embed="rId3"/>
                <a:stretch>
                  <a:fillRect l="-454" t="-10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77</a:t>
            </a:fld>
            <a:endParaRPr lang="en-US" dirty="0"/>
          </a:p>
        </p:txBody>
      </p:sp>
    </p:spTree>
    <p:extLst>
      <p:ext uri="{BB962C8B-B14F-4D97-AF65-F5344CB8AC3E}">
        <p14:creationId xmlns:p14="http://schemas.microsoft.com/office/powerpoint/2010/main" val="33891357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 y="196059"/>
            <a:ext cx="11436950"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961901" y="1911927"/>
            <a:ext cx="10367159" cy="4444424"/>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As we can see, given a multi-layer NN, a modest number of input features and significant data the computational size of the NN optimization problem is enormous compared to other problems we’ve seen.  However, conceptually, the optimization employs the same stochastic gradient descent we’ve seen several times.</a:t>
            </a:r>
          </a:p>
          <a:p>
            <a:pPr marL="342900" indent="-342900" algn="l">
              <a:buFont typeface="Arial" panose="020B0604020202020204" pitchFamily="34" charset="0"/>
              <a:buChar char="•"/>
            </a:pPr>
            <a:r>
              <a:rPr lang="en-US" sz="2000" dirty="0">
                <a:latin typeface="Arial" charset="0"/>
                <a:ea typeface="Arial" charset="0"/>
                <a:cs typeface="Arial" charset="0"/>
              </a:rPr>
              <a:t>Procedure</a:t>
            </a:r>
          </a:p>
          <a:p>
            <a:pPr lvl="1" algn="l"/>
            <a:r>
              <a:rPr lang="en-US" dirty="0">
                <a:latin typeface="Arial" charset="0"/>
                <a:ea typeface="Arial" charset="0"/>
                <a:cs typeface="Arial" charset="0"/>
              </a:rPr>
              <a:t>Initialize W</a:t>
            </a:r>
            <a:r>
              <a:rPr lang="en-US" baseline="30000" dirty="0">
                <a:latin typeface="Arial" charset="0"/>
                <a:ea typeface="Arial" charset="0"/>
                <a:cs typeface="Arial" charset="0"/>
              </a:rPr>
              <a:t>[1]</a:t>
            </a:r>
            <a:r>
              <a:rPr lang="en-US" dirty="0">
                <a:latin typeface="Arial" charset="0"/>
                <a:ea typeface="Arial" charset="0"/>
                <a:cs typeface="Arial" charset="0"/>
              </a:rPr>
              <a:t>, b</a:t>
            </a:r>
            <a:r>
              <a:rPr lang="en-US" baseline="30000" dirty="0">
                <a:latin typeface="Arial" charset="0"/>
                <a:ea typeface="Arial" charset="0"/>
                <a:cs typeface="Arial" charset="0"/>
              </a:rPr>
              <a:t>[1]</a:t>
            </a:r>
            <a:r>
              <a:rPr lang="en-US" dirty="0">
                <a:latin typeface="Arial" charset="0"/>
                <a:ea typeface="Arial" charset="0"/>
                <a:cs typeface="Arial" charset="0"/>
              </a:rPr>
              <a:t>, W</a:t>
            </a:r>
            <a:r>
              <a:rPr lang="en-US" baseline="30000" dirty="0">
                <a:latin typeface="Arial" charset="0"/>
                <a:ea typeface="Arial" charset="0"/>
                <a:cs typeface="Arial" charset="0"/>
              </a:rPr>
              <a:t>[2]</a:t>
            </a:r>
            <a:r>
              <a:rPr lang="en-US" dirty="0">
                <a:latin typeface="Arial" charset="0"/>
                <a:ea typeface="Arial" charset="0"/>
                <a:cs typeface="Arial" charset="0"/>
              </a:rPr>
              <a:t>, b</a:t>
            </a:r>
            <a:r>
              <a:rPr lang="en-US" baseline="30000" dirty="0">
                <a:latin typeface="Arial" charset="0"/>
                <a:ea typeface="Arial" charset="0"/>
                <a:cs typeface="Arial" charset="0"/>
              </a:rPr>
              <a:t>[2]</a:t>
            </a:r>
            <a:r>
              <a:rPr lang="en-US" dirty="0">
                <a:latin typeface="Arial" charset="0"/>
                <a:ea typeface="Arial" charset="0"/>
                <a:cs typeface="Arial" charset="0"/>
              </a:rPr>
              <a:t>, … to small non-zero random values</a:t>
            </a:r>
          </a:p>
          <a:p>
            <a:pPr lvl="1" algn="l"/>
            <a:r>
              <a:rPr lang="en-US" dirty="0">
                <a:latin typeface="Arial" charset="0"/>
                <a:ea typeface="Arial" charset="0"/>
                <a:cs typeface="Arial" charset="0"/>
              </a:rPr>
              <a:t>Apply Update rules</a:t>
            </a:r>
          </a:p>
          <a:p>
            <a:pPr lvl="1" algn="l"/>
            <a:r>
              <a:rPr lang="en-US" dirty="0">
                <a:latin typeface="Arial" charset="0"/>
                <a:ea typeface="Arial" charset="0"/>
                <a:cs typeface="Arial" charset="0"/>
              </a:rPr>
              <a:t>Repeat until convergence</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78</a:t>
            </a:fld>
            <a:endParaRPr lang="en-US" dirty="0"/>
          </a:p>
        </p:txBody>
      </p:sp>
    </p:spTree>
    <p:extLst>
      <p:ext uri="{BB962C8B-B14F-4D97-AF65-F5344CB8AC3E}">
        <p14:creationId xmlns:p14="http://schemas.microsoft.com/office/powerpoint/2010/main" val="2532645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224507" cy="868362"/>
          </a:xfrm>
        </p:spPr>
        <p:txBody>
          <a:bodyPr anchor="ctr">
            <a:normAutofit/>
          </a:bodyPr>
          <a:lstStyle/>
          <a:p>
            <a:pPr algn="ctr"/>
            <a:r>
              <a:rPr lang="en-US" sz="4400" dirty="0">
                <a:latin typeface="Arial" charset="0"/>
                <a:ea typeface="Arial" charset="0"/>
                <a:cs typeface="Arial" charset="0"/>
              </a:rPr>
              <a:t>Propagation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40259" y="1569308"/>
                <a:ext cx="10453817" cy="478704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Forward propagation</a:t>
                </a:r>
              </a:p>
              <a:p>
                <a:pPr marL="800100" lvl="1" indent="-342900" algn="l">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[l]</a:t>
                </a:r>
                <a:r>
                  <a:rPr lang="en-US" dirty="0">
                    <a:latin typeface="Arial" charset="0"/>
                    <a:ea typeface="Arial" charset="0"/>
                    <a:cs typeface="Arial" charset="0"/>
                  </a:rPr>
                  <a:t>= W</a:t>
                </a:r>
                <a:r>
                  <a:rPr lang="en-US" baseline="30000" dirty="0">
                    <a:latin typeface="Arial" charset="0"/>
                    <a:ea typeface="Arial" charset="0"/>
                    <a:cs typeface="Arial" charset="0"/>
                  </a:rPr>
                  <a:t>[l]</a:t>
                </a:r>
                <a:r>
                  <a:rPr lang="en-US" dirty="0">
                    <a:latin typeface="Arial" charset="0"/>
                    <a:ea typeface="Arial" charset="0"/>
                    <a:cs typeface="Arial" charset="0"/>
                  </a:rPr>
                  <a:t>a</a:t>
                </a:r>
                <a:r>
                  <a:rPr lang="en-US" baseline="30000" dirty="0">
                    <a:latin typeface="Arial" charset="0"/>
                    <a:ea typeface="Arial" charset="0"/>
                    <a:cs typeface="Arial" charset="0"/>
                  </a:rPr>
                  <a:t>[l-1]</a:t>
                </a:r>
                <a:r>
                  <a:rPr lang="en-US" dirty="0">
                    <a:latin typeface="Arial" charset="0"/>
                    <a:ea typeface="Arial" charset="0"/>
                    <a:cs typeface="Arial" charset="0"/>
                  </a:rPr>
                  <a:t>+b</a:t>
                </a:r>
                <a:r>
                  <a:rPr lang="en-US" baseline="30000" dirty="0">
                    <a:latin typeface="Arial" charset="0"/>
                    <a:ea typeface="Arial" charset="0"/>
                    <a:cs typeface="Arial" charset="0"/>
                  </a:rPr>
                  <a:t>[l]</a:t>
                </a:r>
              </a:p>
              <a:p>
                <a:pPr marL="800100" lvl="1" indent="-342900" algn="l">
                  <a:buFont typeface="Arial" panose="020B0604020202020204" pitchFamily="34" charset="0"/>
                  <a:buChar char="•"/>
                </a:pPr>
                <a:r>
                  <a:rPr lang="en-US" dirty="0">
                    <a:latin typeface="Arial" charset="0"/>
                    <a:ea typeface="Arial" charset="0"/>
                    <a:cs typeface="Arial" charset="0"/>
                  </a:rPr>
                  <a:t>a</a:t>
                </a:r>
                <a:r>
                  <a:rPr lang="en-US" baseline="30000" dirty="0">
                    <a:latin typeface="Arial" charset="0"/>
                    <a:ea typeface="Arial" charset="0"/>
                    <a:cs typeface="Arial" charset="0"/>
                  </a:rPr>
                  <a:t>[l]</a:t>
                </a:r>
                <a:r>
                  <a:rPr lang="en-US" dirty="0">
                    <a:latin typeface="Arial" charset="0"/>
                    <a:ea typeface="Arial" charset="0"/>
                    <a:cs typeface="Arial" charset="0"/>
                  </a:rPr>
                  <a:t>= g</a:t>
                </a:r>
                <a:r>
                  <a:rPr lang="en-US" baseline="30000" dirty="0">
                    <a:latin typeface="Arial" charset="0"/>
                    <a:ea typeface="Arial" charset="0"/>
                    <a:cs typeface="Arial" charset="0"/>
                  </a:rPr>
                  <a:t>[l]</a:t>
                </a:r>
                <a:r>
                  <a:rPr lang="en-US" dirty="0">
                    <a:latin typeface="Arial" charset="0"/>
                    <a:ea typeface="Arial" charset="0"/>
                    <a:cs typeface="Arial" charset="0"/>
                  </a:rPr>
                  <a:t>(z</a:t>
                </a:r>
                <a:r>
                  <a:rPr lang="en-US" baseline="30000" dirty="0">
                    <a:latin typeface="Arial" charset="0"/>
                    <a:ea typeface="Arial" charset="0"/>
                    <a:cs typeface="Arial" charset="0"/>
                  </a:rPr>
                  <a:t>[l]</a:t>
                </a:r>
                <a:r>
                  <a:rPr lang="en-US"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Backward propagation</a:t>
                </a:r>
              </a:p>
              <a:p>
                <a:pPr marL="800100" lvl="1" indent="-342900" algn="l">
                  <a:buFont typeface="Arial" panose="020B0604020202020204" pitchFamily="34" charset="0"/>
                  <a:buChar char="•"/>
                </a:pPr>
                <a:r>
                  <a:rPr lang="en-US" dirty="0">
                    <a:latin typeface="Arial" charset="0"/>
                    <a:ea typeface="Arial" charset="0"/>
                    <a:cs typeface="Arial" charset="0"/>
                  </a:rPr>
                  <a:t>L(y’,y)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𝑗</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𝑘</m:t>
                        </m:r>
                      </m:sup>
                      <m:e>
                        <m:r>
                          <a:rPr lang="en-US" i="1">
                            <a:latin typeface="Cambria Math" panose="02040503050406030204" pitchFamily="18" charset="0"/>
                            <a:cs typeface="Arial" charset="0"/>
                          </a:rPr>
                          <m:t>1</m:t>
                        </m:r>
                        <m:d>
                          <m:dPr>
                            <m:begChr m:val="["/>
                            <m:endChr m:val="]"/>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𝑦</m:t>
                            </m:r>
                            <m:r>
                              <a:rPr lang="en-US" i="1">
                                <a:latin typeface="Cambria Math" panose="02040503050406030204" pitchFamily="18" charset="0"/>
                                <a:cs typeface="Arial" charset="0"/>
                              </a:rPr>
                              <m:t>=</m:t>
                            </m:r>
                            <m:r>
                              <a:rPr lang="en-US" i="1">
                                <a:latin typeface="Cambria Math" panose="02040503050406030204" pitchFamily="18" charset="0"/>
                                <a:cs typeface="Arial" charset="0"/>
                              </a:rPr>
                              <m:t>𝑗</m:t>
                            </m:r>
                          </m:e>
                        </m:d>
                        <m:r>
                          <a:rPr lang="en-US" b="0" i="0" smtClean="0">
                            <a:latin typeface="Cambria Math" panose="02040503050406030204" pitchFamily="18" charset="0"/>
                            <a:cs typeface="Arial" charset="0"/>
                          </a:rPr>
                          <m:t> </m:t>
                        </m:r>
                        <m:r>
                          <m:rPr>
                            <m:sty m:val="p"/>
                          </m:rPr>
                          <a:rPr lang="en-US">
                            <a:latin typeface="Cambria Math" panose="02040503050406030204" pitchFamily="18" charset="0"/>
                            <a:cs typeface="Arial" charset="0"/>
                          </a:rPr>
                          <m:t>ln</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𝑦</m:t>
                            </m:r>
                          </m:e>
                          <m:sub>
                            <m:r>
                              <a:rPr lang="en-US" i="1">
                                <a:latin typeface="Cambria Math" panose="02040503050406030204" pitchFamily="18" charset="0"/>
                                <a:cs typeface="Arial" charset="0"/>
                              </a:rPr>
                              <m:t>𝑗</m:t>
                            </m:r>
                          </m:sub>
                        </m:sSub>
                        <m:r>
                          <a:rPr lang="en-US" i="1">
                            <a:latin typeface="Cambria Math" panose="02040503050406030204" pitchFamily="18" charset="0"/>
                            <a:cs typeface="Arial" charset="0"/>
                          </a:rPr>
                          <m:t>𝑗</m:t>
                        </m:r>
                        <m:r>
                          <a:rPr lang="en-US" i="1">
                            <a:latin typeface="Cambria Math" panose="02040503050406030204" pitchFamily="18" charset="0"/>
                            <a:cs typeface="Arial" charset="0"/>
                          </a:rPr>
                          <m:t>′)</m:t>
                        </m:r>
                      </m:e>
                    </m:nary>
                  </m:oMath>
                </a14:m>
                <a:endParaRPr lang="en-US" dirty="0">
                  <a:latin typeface="Arial" charset="0"/>
                  <a:ea typeface="Arial" charset="0"/>
                  <a:cs typeface="Arial" charset="0"/>
                </a:endParaRPr>
              </a:p>
              <a:p>
                <a:pPr marL="800100" lvl="1" indent="-342900" algn="l">
                  <a:buAutoNum type="arabicPeriod"/>
                </a:pPr>
                <a:r>
                  <a:rPr lang="en-US" dirty="0">
                    <a:latin typeface="Arial" charset="0"/>
                    <a:ea typeface="Arial" charset="0"/>
                    <a:cs typeface="Arial" charset="0"/>
                  </a:rPr>
                  <a:t>𝛿[l] = ∇</a:t>
                </a:r>
                <a:r>
                  <a:rPr lang="en-US" baseline="-25000" dirty="0">
                    <a:latin typeface="Arial" charset="0"/>
                    <a:ea typeface="Arial" charset="0"/>
                    <a:cs typeface="Arial" charset="0"/>
                  </a:rPr>
                  <a:t>z[l]</a:t>
                </a:r>
                <a:r>
                  <a:rPr lang="en-US" dirty="0">
                    <a:latin typeface="Arial" charset="0"/>
                    <a:ea typeface="Arial" charset="0"/>
                    <a:cs typeface="Arial" charset="0"/>
                  </a:rPr>
                  <a:t> L(y’,y)</a:t>
                </a:r>
              </a:p>
              <a:p>
                <a:pPr lvl="2" algn="l"/>
                <a:r>
                  <a:rPr lang="en-US" sz="2000" dirty="0">
                    <a:latin typeface="Arial" charset="0"/>
                    <a:ea typeface="Arial" charset="0"/>
                    <a:cs typeface="Arial" charset="0"/>
                  </a:rPr>
                  <a:t>∇</a:t>
                </a:r>
                <a:r>
                  <a:rPr lang="en-US" sz="2000" baseline="-25000" dirty="0">
                    <a:latin typeface="Arial" charset="0"/>
                    <a:ea typeface="Arial" charset="0"/>
                    <a:cs typeface="Arial" charset="0"/>
                  </a:rPr>
                  <a:t>z[l]</a:t>
                </a:r>
                <a:r>
                  <a:rPr lang="en-US" sz="2000" dirty="0">
                    <a:latin typeface="Arial" charset="0"/>
                    <a:ea typeface="Arial" charset="0"/>
                    <a:cs typeface="Arial" charset="0"/>
                  </a:rPr>
                  <a:t> L(y’,y)= ∇</a:t>
                </a:r>
                <a:r>
                  <a:rPr lang="en-US" sz="2000" baseline="-25000" dirty="0">
                    <a:latin typeface="Arial" charset="0"/>
                    <a:ea typeface="Arial" charset="0"/>
                    <a:cs typeface="Arial" charset="0"/>
                  </a:rPr>
                  <a:t>y’</a:t>
                </a:r>
                <a:r>
                  <a:rPr lang="en-US" sz="2000" dirty="0">
                    <a:latin typeface="Arial" charset="0"/>
                    <a:ea typeface="Arial" charset="0"/>
                    <a:cs typeface="Arial" charset="0"/>
                  </a:rPr>
                  <a:t> L(y’,y) ∙ g[N]’z[N]</a:t>
                </a:r>
              </a:p>
              <a:p>
                <a:pPr marL="800100" lvl="1" indent="-342900" algn="l">
                  <a:buAutoNum type="arabicPeriod"/>
                </a:pPr>
                <a:endParaRPr lang="en-US" dirty="0">
                  <a:latin typeface="Arial" charset="0"/>
                  <a:ea typeface="Arial" charset="0"/>
                  <a:cs typeface="Arial" charset="0"/>
                </a:endParaRPr>
              </a:p>
              <a:p>
                <a:pPr marL="800100" lvl="1" indent="-342900" algn="l">
                  <a:buFont typeface="+mj-lt"/>
                  <a:buAutoNum type="arabicPeriod"/>
                </a:pPr>
                <a:r>
                  <a:rPr lang="en-US" dirty="0">
                    <a:latin typeface="Arial" charset="0"/>
                    <a:ea typeface="Arial" charset="0"/>
                    <a:cs typeface="Arial" charset="0"/>
                  </a:rPr>
                  <a:t>J(W,b)= L(a</a:t>
                </a:r>
                <a:r>
                  <a:rPr lang="en-US" baseline="30000" dirty="0">
                    <a:latin typeface="Arial" charset="0"/>
                    <a:ea typeface="Arial" charset="0"/>
                    <a:cs typeface="Arial" charset="0"/>
                  </a:rPr>
                  <a:t>[N]</a:t>
                </a:r>
                <a:r>
                  <a:rPr lang="en-US" dirty="0">
                    <a:latin typeface="Arial" charset="0"/>
                    <a:ea typeface="Arial" charset="0"/>
                    <a:cs typeface="Arial" charset="0"/>
                  </a:rPr>
                  <a:t>, y)= L(y’, y)</a:t>
                </a:r>
              </a:p>
              <a:p>
                <a:pPr lvl="2" algn="l"/>
                <a:r>
                  <a:rPr lang="en-US" sz="2000" dirty="0">
                    <a:latin typeface="Arial" charset="0"/>
                    <a:ea typeface="Arial" charset="0"/>
                    <a:cs typeface="Arial" charset="0"/>
                  </a:rPr>
                  <a:t>𝛿</a:t>
                </a:r>
                <a:r>
                  <a:rPr lang="en-US" sz="2000" baseline="30000" dirty="0">
                    <a:latin typeface="Arial" charset="0"/>
                    <a:ea typeface="Arial" charset="0"/>
                    <a:cs typeface="Arial" charset="0"/>
                  </a:rPr>
                  <a:t>[l]</a:t>
                </a:r>
                <a:r>
                  <a:rPr lang="en-US" sz="2000" dirty="0">
                    <a:latin typeface="Arial" charset="0"/>
                    <a:ea typeface="Arial" charset="0"/>
                    <a:cs typeface="Arial" charset="0"/>
                  </a:rPr>
                  <a:t> = (W</a:t>
                </a:r>
                <a:r>
                  <a:rPr lang="en-US" sz="2000" baseline="30000" dirty="0">
                    <a:latin typeface="Arial" charset="0"/>
                    <a:ea typeface="Arial" charset="0"/>
                    <a:cs typeface="Arial" charset="0"/>
                  </a:rPr>
                  <a:t>[L+1]</a:t>
                </a:r>
                <a:r>
                  <a:rPr lang="en-US" sz="2000" dirty="0">
                    <a:latin typeface="Arial" charset="0"/>
                    <a:ea typeface="Arial" charset="0"/>
                    <a:cs typeface="Arial" charset="0"/>
                  </a:rPr>
                  <a:t> 𝛿</a:t>
                </a:r>
                <a:r>
                  <a:rPr lang="en-US" sz="2000" baseline="30000" dirty="0">
                    <a:latin typeface="Arial" charset="0"/>
                    <a:ea typeface="Arial" charset="0"/>
                    <a:cs typeface="Arial" charset="0"/>
                  </a:rPr>
                  <a:t>[l+1]</a:t>
                </a:r>
                <a:r>
                  <a:rPr lang="en-US" sz="2000" dirty="0">
                    <a:latin typeface="Arial" charset="0"/>
                    <a:ea typeface="Arial" charset="0"/>
                    <a:cs typeface="Arial" charset="0"/>
                  </a:rPr>
                  <a:t> )∙ g’[z</a:t>
                </a:r>
                <a:r>
                  <a:rPr lang="en-US" sz="2000" baseline="30000" dirty="0">
                    <a:latin typeface="Arial" charset="0"/>
                    <a:ea typeface="Arial" charset="0"/>
                    <a:cs typeface="Arial" charset="0"/>
                  </a:rPr>
                  <a:t>[l]</a:t>
                </a:r>
                <a:r>
                  <a:rPr lang="en-US" sz="2000" dirty="0">
                    <a:latin typeface="Arial" charset="0"/>
                    <a:ea typeface="Arial" charset="0"/>
                    <a:cs typeface="Arial" charset="0"/>
                  </a:rPr>
                  <a:t>]</a:t>
                </a:r>
              </a:p>
              <a:p>
                <a:pPr marL="800100" lvl="1" indent="-342900" algn="l">
                  <a:buFont typeface="+mj-lt"/>
                  <a:buAutoNum type="arabicPeriod"/>
                </a:pPr>
                <a:r>
                  <a:rPr lang="en-US" dirty="0">
                    <a:latin typeface="Arial" charset="0"/>
                    <a:ea typeface="Arial" charset="0"/>
                    <a:cs typeface="Arial" charset="0"/>
                  </a:rPr>
                  <a:t>Gradients</a:t>
                </a:r>
              </a:p>
              <a:p>
                <a:pPr marL="1257300" lvl="2" indent="-342900" algn="l">
                  <a:buFont typeface="Arial" panose="020B0604020202020204" pitchFamily="34" charset="0"/>
                  <a:buChar char="•"/>
                </a:pPr>
                <a:r>
                  <a:rPr lang="en-US" sz="2000" dirty="0">
                    <a:latin typeface="Arial" charset="0"/>
                    <a:ea typeface="Arial" charset="0"/>
                    <a:cs typeface="Arial" charset="0"/>
                  </a:rPr>
                  <a:t>∇</a:t>
                </a:r>
                <a:r>
                  <a:rPr lang="en-US" sz="2000" baseline="-25000" dirty="0">
                    <a:latin typeface="Arial" charset="0"/>
                    <a:ea typeface="Arial" charset="0"/>
                    <a:cs typeface="Arial" charset="0"/>
                  </a:rPr>
                  <a:t>W[l] </a:t>
                </a:r>
                <a:r>
                  <a:rPr lang="en-US" sz="2000" dirty="0">
                    <a:latin typeface="Arial" charset="0"/>
                    <a:ea typeface="Arial" charset="0"/>
                    <a:cs typeface="Arial" charset="0"/>
                  </a:rPr>
                  <a:t>J(W,b) = 𝛿</a:t>
                </a:r>
                <a:r>
                  <a:rPr lang="en-US" sz="2000" baseline="30000" dirty="0">
                    <a:latin typeface="Arial" charset="0"/>
                    <a:ea typeface="Arial" charset="0"/>
                    <a:cs typeface="Arial" charset="0"/>
                  </a:rPr>
                  <a:t>[l]</a:t>
                </a:r>
                <a:r>
                  <a:rPr lang="en-US" sz="2000" dirty="0">
                    <a:latin typeface="Arial" charset="0"/>
                    <a:ea typeface="Arial" charset="0"/>
                    <a:cs typeface="Arial" charset="0"/>
                  </a:rPr>
                  <a:t> a</a:t>
                </a:r>
                <a:r>
                  <a:rPr lang="en-US" sz="2000" baseline="30000" dirty="0">
                    <a:latin typeface="Arial" charset="0"/>
                    <a:ea typeface="Arial" charset="0"/>
                    <a:cs typeface="Arial" charset="0"/>
                  </a:rPr>
                  <a:t>[l-1]T</a:t>
                </a:r>
              </a:p>
              <a:p>
                <a:pPr marL="1257300" lvl="2" indent="-342900" algn="l">
                  <a:buFont typeface="Arial" panose="020B0604020202020204" pitchFamily="34" charset="0"/>
                  <a:buChar char="•"/>
                </a:pPr>
                <a:r>
                  <a:rPr lang="en-US" sz="2000" dirty="0">
                    <a:latin typeface="Arial" charset="0"/>
                    <a:ea typeface="Arial" charset="0"/>
                    <a:cs typeface="Arial" charset="0"/>
                  </a:rPr>
                  <a:t>∇</a:t>
                </a:r>
                <a:r>
                  <a:rPr lang="en-US" sz="2000" baseline="-25000" dirty="0">
                    <a:latin typeface="Arial" charset="0"/>
                    <a:ea typeface="Arial" charset="0"/>
                    <a:cs typeface="Arial" charset="0"/>
                  </a:rPr>
                  <a:t>b[l] </a:t>
                </a:r>
                <a:r>
                  <a:rPr lang="en-US" sz="2000" dirty="0">
                    <a:latin typeface="Arial" charset="0"/>
                    <a:ea typeface="Arial" charset="0"/>
                    <a:cs typeface="Arial" charset="0"/>
                  </a:rPr>
                  <a:t>J(W,b) = 𝛿</a:t>
                </a:r>
                <a:r>
                  <a:rPr lang="en-US" sz="2000" baseline="30000" dirty="0">
                    <a:latin typeface="Arial" charset="0"/>
                    <a:ea typeface="Arial" charset="0"/>
                    <a:cs typeface="Arial" charset="0"/>
                  </a:rPr>
                  <a:t>[l]</a:t>
                </a:r>
                <a:r>
                  <a:rPr lang="en-US" sz="2000" dirty="0">
                    <a:latin typeface="Arial" charset="0"/>
                    <a:ea typeface="Arial" charset="0"/>
                    <a:cs typeface="Arial" charset="0"/>
                  </a:rPr>
                  <a:t> </a:t>
                </a:r>
                <a:endParaRPr lang="en-US" sz="2000" baseline="30000" dirty="0">
                  <a:latin typeface="Arial" charset="0"/>
                  <a:ea typeface="Arial" charset="0"/>
                  <a:cs typeface="Arial" charset="0"/>
                </a:endParaRPr>
              </a:p>
              <a:p>
                <a:pPr marL="800100" lvl="1" indent="-342900" algn="l">
                  <a:buFont typeface="Arial" panose="020B0604020202020204" pitchFamily="34" charset="0"/>
                  <a:buChar char="•"/>
                </a:pPr>
                <a:endParaRPr lang="en-US" sz="1800" baseline="300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40259" y="1569308"/>
                <a:ext cx="10453817" cy="4787043"/>
              </a:xfrm>
              <a:blipFill>
                <a:blip r:embed="rId3"/>
                <a:stretch>
                  <a:fillRect l="-485" t="-10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79</a:t>
            </a:fld>
            <a:endParaRPr lang="en-US" dirty="0"/>
          </a:p>
        </p:txBody>
      </p:sp>
    </p:spTree>
    <p:extLst>
      <p:ext uri="{BB962C8B-B14F-4D97-AF65-F5344CB8AC3E}">
        <p14:creationId xmlns:p14="http://schemas.microsoft.com/office/powerpoint/2010/main" val="2625569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331893" cy="868362"/>
          </a:xfrm>
        </p:spPr>
        <p:txBody>
          <a:bodyPr anchor="ctr">
            <a:noAutofit/>
          </a:bodyPr>
          <a:lstStyle/>
          <a:p>
            <a:pPr algn="ctr"/>
            <a:r>
              <a:rPr lang="en-US" sz="4400" dirty="0">
                <a:latin typeface="Arial" charset="0"/>
                <a:ea typeface="Arial" charset="0"/>
                <a:cs typeface="Arial" charset="0"/>
              </a:rPr>
              <a:t>Distributions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1464" y="1802675"/>
                <a:ext cx="8084159" cy="4350348"/>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We’ve already seen one important distribution, namely the Binomial distribution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The most important continuous distribution is the Gaussian or normal distribution.  The sample space is all real numbers.</a:t>
                </a:r>
              </a:p>
              <a:p>
                <a:pPr lvl="1" algn="l">
                  <a:lnSpc>
                    <a:spcPct val="100000"/>
                  </a:lnSpc>
                  <a:spcBef>
                    <a:spcPts val="0"/>
                  </a:spcBef>
                </a:pPr>
                <a:r>
                  <a:rPr lang="en-US" dirty="0">
                    <a:latin typeface="Arial" charset="0"/>
                    <a:ea typeface="Arial" charset="0"/>
                    <a:cs typeface="Arial" charset="0"/>
                  </a:rPr>
                  <a:t>g</a:t>
                </a:r>
                <a:r>
                  <a:rPr lang="en-US" baseline="-25000" dirty="0">
                    <a:latin typeface="Arial" charset="0"/>
                    <a:ea typeface="Arial" charset="0"/>
                    <a:cs typeface="Arial" charset="0"/>
                  </a:rPr>
                  <a:t>𝜇,𝜎</a:t>
                </a:r>
                <a:r>
                  <a:rPr lang="en-US" dirty="0">
                    <a:latin typeface="Arial" charset="0"/>
                    <a:ea typeface="Arial" charset="0"/>
                    <a:cs typeface="Arial" charset="0"/>
                  </a:rPr>
                  <a:t>(x)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i="1" smtClean="0">
                            <a:latin typeface="Cambria Math" panose="02040503050406030204" pitchFamily="18" charset="0"/>
                            <a:ea typeface="Cambria Math" panose="02040503050406030204" pitchFamily="18" charset="0"/>
                            <a:cs typeface="Arial" charset="0"/>
                          </a:rPr>
                          <m:t>𝜎</m:t>
                        </m:r>
                        <m:rad>
                          <m:radPr>
                            <m:degHide m:val="on"/>
                            <m:ctrlPr>
                              <a:rPr lang="en-US" i="1" smtClean="0">
                                <a:latin typeface="Cambria Math" panose="02040503050406030204" pitchFamily="18" charset="0"/>
                                <a:ea typeface="Cambria Math" panose="02040503050406030204" pitchFamily="18" charset="0"/>
                                <a:cs typeface="Arial" charset="0"/>
                              </a:rPr>
                            </m:ctrlPr>
                          </m:radPr>
                          <m:deg/>
                          <m:e>
                            <m:r>
                              <m:rPr>
                                <m:nor/>
                              </m:rPr>
                              <a:rPr lang="en-US" b="0" i="0" smtClean="0">
                                <a:latin typeface="Cambria Math" panose="02040503050406030204" pitchFamily="18" charset="0"/>
                                <a:ea typeface="Cambria Math" panose="02040503050406030204" pitchFamily="18" charset="0"/>
                                <a:cs typeface="Arial" charset="0"/>
                              </a:rPr>
                              <m:t>2</m:t>
                            </m:r>
                            <m:r>
                              <m:rPr>
                                <m:sty m:val="p"/>
                              </m:rPr>
                              <a:rPr lang="el-GR" b="0" i="1" smtClean="0">
                                <a:latin typeface="Cambria Math" panose="02040503050406030204" pitchFamily="18" charset="0"/>
                                <a:ea typeface="Cambria Math" panose="02040503050406030204" pitchFamily="18" charset="0"/>
                                <a:cs typeface="Arial" charset="0"/>
                              </a:rPr>
                              <m:t>π</m:t>
                            </m:r>
                          </m:e>
                        </m:rad>
                      </m:den>
                    </m:f>
                  </m:oMath>
                </a14:m>
                <a:r>
                  <a:rPr lang="en-US" dirty="0">
                    <a:latin typeface="Arial" charset="0"/>
                    <a:ea typeface="Arial" charset="0"/>
                    <a:cs typeface="Arial" charset="0"/>
                  </a:rPr>
                  <a:t> exp(</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m:t>
                        </m:r>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e>
                        </m:d>
                        <m:r>
                          <a:rPr lang="en-US" b="0" i="1" baseline="30000" smtClean="0">
                            <a:latin typeface="Cambria Math" panose="02040503050406030204" pitchFamily="18" charset="0"/>
                            <a:ea typeface="Cambria Math" panose="02040503050406030204" pitchFamily="18" charset="0"/>
                            <a:cs typeface="Arial" charset="0"/>
                          </a:rPr>
                          <m:t>2</m:t>
                        </m:r>
                      </m:num>
                      <m:den>
                        <m:r>
                          <a:rPr lang="en-US" b="0" i="1" smtClean="0">
                            <a:latin typeface="Cambria Math" panose="02040503050406030204" pitchFamily="18" charset="0"/>
                            <a:ea typeface="Cambria Math" panose="02040503050406030204" pitchFamily="18" charset="0"/>
                            <a:cs typeface="Arial" charset="0"/>
                          </a:rPr>
                          <m:t>2</m:t>
                        </m:r>
                        <m:r>
                          <a:rPr lang="en-US" i="1" smtClean="0">
                            <a:latin typeface="Cambria Math" panose="02040503050406030204" pitchFamily="18" charset="0"/>
                            <a:ea typeface="Cambria Math" panose="02040503050406030204" pitchFamily="18" charset="0"/>
                            <a:cs typeface="Arial" charset="0"/>
                          </a:rPr>
                          <m:t>𝜎</m:t>
                        </m:r>
                        <m:r>
                          <a:rPr lang="en-US" b="0" i="1" baseline="30000" smtClean="0">
                            <a:latin typeface="Cambria Math" panose="02040503050406030204" pitchFamily="18" charset="0"/>
                            <a:ea typeface="Cambria Math" panose="02040503050406030204" pitchFamily="18" charset="0"/>
                            <a:cs typeface="Arial" charset="0"/>
                          </a:rPr>
                          <m:t>2</m:t>
                        </m:r>
                      </m:den>
                    </m:f>
                  </m:oMath>
                </a14:m>
                <a:r>
                  <a:rPr lang="en-US" dirty="0">
                    <a:latin typeface="Arial" charset="0"/>
                    <a:ea typeface="Arial" charset="0"/>
                    <a:cs typeface="Arial" charset="0"/>
                  </a:rPr>
                  <a:t>) where exp(t) = e</a:t>
                </a:r>
                <a:r>
                  <a:rPr lang="en-US" baseline="30000" dirty="0">
                    <a:latin typeface="Arial" charset="0"/>
                    <a:ea typeface="Arial" charset="0"/>
                    <a:cs typeface="Arial" charset="0"/>
                  </a:rPr>
                  <a:t>t</a:t>
                </a:r>
                <a:r>
                  <a:rPr lang="en-US"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As you’d expect, </a:t>
                </a:r>
                <a14:m>
                  <m:oMath xmlns:m="http://schemas.openxmlformats.org/officeDocument/2006/math">
                    <m:nary>
                      <m:naryPr>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sub>
                      <m:sup>
                        <m:r>
                          <a:rPr lang="en-US" sz="2000" i="1" smtClean="0">
                            <a:latin typeface="Cambria Math" panose="02040503050406030204" pitchFamily="18" charset="0"/>
                            <a:ea typeface="Cambria Math" panose="02040503050406030204" pitchFamily="18" charset="0"/>
                            <a:cs typeface="Arial" charset="0"/>
                          </a:rPr>
                          <m:t>∞</m:t>
                        </m:r>
                      </m:sup>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𝑔</m:t>
                        </m:r>
                        <m:r>
                          <a:rPr lang="en-US" sz="2000" b="0" i="1" baseline="-25000" smtClean="0">
                            <a:latin typeface="Cambria Math" panose="02040503050406030204" pitchFamily="18" charset="0"/>
                            <a:cs typeface="Arial" charset="0"/>
                          </a:rPr>
                          <m:t>𝜇</m:t>
                        </m:r>
                        <m:r>
                          <a:rPr lang="en-US" sz="2000" b="0" i="1" baseline="-25000" smtClean="0">
                            <a:latin typeface="Cambria Math" panose="02040503050406030204" pitchFamily="18" charset="0"/>
                            <a:cs typeface="Arial" charset="0"/>
                          </a:rPr>
                          <m:t>,</m:t>
                        </m:r>
                        <m:r>
                          <a:rPr lang="en-US" sz="2000" b="0" i="1" baseline="-25000" smtClean="0">
                            <a:latin typeface="Cambria Math" panose="02040503050406030204" pitchFamily="18" charset="0"/>
                            <a:cs typeface="Arial" charset="0"/>
                          </a:rPr>
                          <m:t>𝜎</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𝑑𝑥</m:t>
                        </m:r>
                        <m:r>
                          <a:rPr lang="en-US" sz="2000" b="0" i="1" smtClean="0">
                            <a:latin typeface="Cambria Math" panose="02040503050406030204" pitchFamily="18" charset="0"/>
                            <a:cs typeface="Arial" charset="0"/>
                          </a:rPr>
                          <m:t>=1</m:t>
                        </m:r>
                      </m:e>
                    </m:nary>
                  </m:oMath>
                </a14:m>
                <a:r>
                  <a:rPr lang="en-US" sz="2000" dirty="0">
                    <a:latin typeface="Arial" charset="0"/>
                    <a:ea typeface="Arial" charset="0"/>
                    <a:cs typeface="Arial" charset="0"/>
                  </a:rPr>
                  <a:t>, E(X) = 𝜇 and E((X- 𝜇)</a:t>
                </a:r>
                <a:r>
                  <a:rPr lang="en-US" sz="2000" baseline="30000" dirty="0">
                    <a:latin typeface="Arial" charset="0"/>
                    <a:ea typeface="Arial" charset="0"/>
                    <a:cs typeface="Arial" charset="0"/>
                  </a:rPr>
                  <a:t>2</a:t>
                </a:r>
                <a:r>
                  <a:rPr lang="en-US" sz="2000" dirty="0">
                    <a:latin typeface="Arial" charset="0"/>
                    <a:ea typeface="Arial" charset="0"/>
                    <a:cs typeface="Arial" charset="0"/>
                  </a:rPr>
                  <a:t>) = 𝜎</a:t>
                </a:r>
                <a:r>
                  <a:rPr lang="en-US" sz="2000" baseline="30000" dirty="0">
                    <a:latin typeface="Arial" charset="0"/>
                    <a:ea typeface="Arial" charset="0"/>
                    <a:cs typeface="Arial" charset="0"/>
                  </a:rPr>
                  <a:t>2</a:t>
                </a:r>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Another important distribution is the Poisson distribution:  If X is a discrete random variable, p</a:t>
                </a:r>
                <a:r>
                  <a:rPr lang="en-US" sz="2000" baseline="-25000" dirty="0">
                    <a:latin typeface="Arial" charset="0"/>
                    <a:ea typeface="Arial" charset="0"/>
                    <a:cs typeface="Arial" charset="0"/>
                  </a:rPr>
                  <a:t>𝜆</a:t>
                </a:r>
                <a:r>
                  <a:rPr lang="en-US" sz="2000" dirty="0">
                    <a:latin typeface="Arial" charset="0"/>
                    <a:ea typeface="Arial" charset="0"/>
                    <a:cs typeface="Arial" charset="0"/>
                  </a:rPr>
                  <a:t>(X=n) = (𝜆</a:t>
                </a:r>
                <a:r>
                  <a:rPr lang="en-US" sz="2000" baseline="30000" dirty="0">
                    <a:latin typeface="Arial" charset="0"/>
                    <a:ea typeface="Arial" charset="0"/>
                    <a:cs typeface="Arial" charset="0"/>
                  </a:rPr>
                  <a:t>n</a:t>
                </a:r>
                <a:r>
                  <a:rPr lang="en-US" sz="2000" dirty="0">
                    <a:latin typeface="Arial" charset="0"/>
                    <a:ea typeface="Arial" charset="0"/>
                    <a:cs typeface="Arial" charset="0"/>
                  </a:rPr>
                  <a:t>e</a:t>
                </a:r>
                <a:r>
                  <a:rPr lang="en-US" sz="2000" baseline="30000" dirty="0">
                    <a:latin typeface="Arial" charset="0"/>
                    <a:ea typeface="Arial" charset="0"/>
                    <a:cs typeface="Arial" charset="0"/>
                  </a:rPr>
                  <a:t>-𝜆</a:t>
                </a:r>
                <a:r>
                  <a:rPr lang="en-US" sz="2000" dirty="0">
                    <a:latin typeface="Arial" charset="0"/>
                    <a:ea typeface="Arial" charset="0"/>
                    <a:cs typeface="Arial" charset="0"/>
                  </a:rPr>
                  <a:t>)/n!.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The Poisson distribution models the arrival time of a service queue.</a:t>
                </a:r>
              </a:p>
              <a:p>
                <a:pPr algn="l"/>
                <a:endParaRPr lang="en-US"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1464" y="1802675"/>
                <a:ext cx="8084159" cy="4350348"/>
              </a:xfrm>
              <a:blipFill>
                <a:blip r:embed="rId3"/>
                <a:stretch>
                  <a:fillRect l="-627" t="-8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dirty="0"/>
          </a:p>
        </p:txBody>
      </p:sp>
      <p:pic>
        <p:nvPicPr>
          <p:cNvPr id="4" name="Picture 3">
            <a:extLst>
              <a:ext uri="{FF2B5EF4-FFF2-40B4-BE49-F238E27FC236}">
                <a16:creationId xmlns:a16="http://schemas.microsoft.com/office/drawing/2014/main" id="{C063A745-036B-754F-9D51-6EF377118B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85624" y="289224"/>
            <a:ext cx="3673545" cy="2669060"/>
          </a:xfrm>
          <a:prstGeom prst="rect">
            <a:avLst/>
          </a:prstGeom>
        </p:spPr>
      </p:pic>
      <p:sp>
        <p:nvSpPr>
          <p:cNvPr id="6" name="TextBox 5">
            <a:extLst>
              <a:ext uri="{FF2B5EF4-FFF2-40B4-BE49-F238E27FC236}">
                <a16:creationId xmlns:a16="http://schemas.microsoft.com/office/drawing/2014/main" id="{7CC6AD47-6824-1B4E-921C-D65FBBF17271}"/>
              </a:ext>
            </a:extLst>
          </p:cNvPr>
          <p:cNvSpPr txBox="1"/>
          <p:nvPr/>
        </p:nvSpPr>
        <p:spPr>
          <a:xfrm>
            <a:off x="8579271" y="2976835"/>
            <a:ext cx="3124573" cy="338554"/>
          </a:xfrm>
          <a:prstGeom prst="rect">
            <a:avLst/>
          </a:prstGeom>
          <a:noFill/>
        </p:spPr>
        <p:txBody>
          <a:bodyPr wrap="none" rtlCol="0">
            <a:spAutoFit/>
          </a:bodyPr>
          <a:lstStyle/>
          <a:p>
            <a:r>
              <a:rPr lang="en-US" sz="1600" dirty="0"/>
              <a:t>Normal distribution, Wikipedia</a:t>
            </a:r>
          </a:p>
        </p:txBody>
      </p:sp>
      <p:pic>
        <p:nvPicPr>
          <p:cNvPr id="7" name="Picture 6">
            <a:extLst>
              <a:ext uri="{FF2B5EF4-FFF2-40B4-BE49-F238E27FC236}">
                <a16:creationId xmlns:a16="http://schemas.microsoft.com/office/drawing/2014/main" id="{5943F482-547B-4846-A037-16AB4C8239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01448" y="3375642"/>
            <a:ext cx="3336325" cy="2669060"/>
          </a:xfrm>
          <a:prstGeom prst="rect">
            <a:avLst/>
          </a:prstGeom>
        </p:spPr>
      </p:pic>
      <p:sp>
        <p:nvSpPr>
          <p:cNvPr id="8" name="TextBox 7">
            <a:extLst>
              <a:ext uri="{FF2B5EF4-FFF2-40B4-BE49-F238E27FC236}">
                <a16:creationId xmlns:a16="http://schemas.microsoft.com/office/drawing/2014/main" id="{157567E6-6921-CD48-AA44-C505BC773FDA}"/>
              </a:ext>
            </a:extLst>
          </p:cNvPr>
          <p:cNvSpPr txBox="1"/>
          <p:nvPr/>
        </p:nvSpPr>
        <p:spPr>
          <a:xfrm>
            <a:off x="8617369" y="6045437"/>
            <a:ext cx="3119765" cy="338554"/>
          </a:xfrm>
          <a:prstGeom prst="rect">
            <a:avLst/>
          </a:prstGeom>
          <a:noFill/>
        </p:spPr>
        <p:txBody>
          <a:bodyPr wrap="none" rtlCol="0">
            <a:spAutoFit/>
          </a:bodyPr>
          <a:lstStyle/>
          <a:p>
            <a:r>
              <a:rPr lang="en-US" sz="1600" dirty="0"/>
              <a:t>Poisson distribution, Wikipedia</a:t>
            </a:r>
          </a:p>
        </p:txBody>
      </p:sp>
    </p:spTree>
    <p:extLst>
      <p:ext uri="{BB962C8B-B14F-4D97-AF65-F5344CB8AC3E}">
        <p14:creationId xmlns:p14="http://schemas.microsoft.com/office/powerpoint/2010/main" val="3407658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196058"/>
            <a:ext cx="11830049"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9044" y="2326811"/>
                <a:ext cx="11310551" cy="304160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Suppose the optimized model performs well on training data but significantly worse on test data.</a:t>
                </a:r>
              </a:p>
              <a:p>
                <a:pPr marL="342900" indent="-342900" algn="l">
                  <a:buFont typeface="Arial" panose="020B0604020202020204" pitchFamily="34" charset="0"/>
                  <a:buChar char="•"/>
                </a:pPr>
                <a:r>
                  <a:rPr lang="en-US" sz="2000" dirty="0">
                    <a:latin typeface="Arial" charset="0"/>
                    <a:ea typeface="Arial" charset="0"/>
                    <a:cs typeface="Arial" charset="0"/>
                  </a:rPr>
                  <a:t>J</a:t>
                </a:r>
                <a:r>
                  <a:rPr lang="en-US" sz="2000" baseline="-25000" dirty="0">
                    <a:latin typeface="Arial" charset="0"/>
                    <a:ea typeface="Arial" charset="0"/>
                    <a:cs typeface="Arial" charset="0"/>
                  </a:rPr>
                  <a:t>L2</a:t>
                </a:r>
                <a:r>
                  <a:rPr lang="en-US" sz="2000" dirty="0">
                    <a:latin typeface="Arial" charset="0"/>
                    <a:ea typeface="Arial" charset="0"/>
                    <a:cs typeface="Arial" charset="0"/>
                  </a:rPr>
                  <a:t> = </a:t>
                </a:r>
                <a14:m>
                  <m:oMath xmlns:m="http://schemas.openxmlformats.org/officeDocument/2006/math">
                    <m:r>
                      <a:rPr lang="en-US" sz="2000" b="0" i="1" smtClean="0">
                        <a:latin typeface="Cambria Math" panose="02040503050406030204" pitchFamily="18" charset="0"/>
                        <a:cs typeface="Arial" charset="0"/>
                      </a:rPr>
                      <m:t>𝐽</m:t>
                    </m:r>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𝜆</m:t>
                        </m:r>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𝑊</m:t>
                            </m:r>
                          </m:e>
                        </m:d>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oMath>
                </a14:m>
                <a:r>
                  <a:rPr lang="en-US" sz="2000" dirty="0">
                    <a:latin typeface="Arial" charset="0"/>
                    <a:ea typeface="Arial" charset="0"/>
                    <a:cs typeface="Arial" charset="0"/>
                  </a:rPr>
                  <a:t> , the larger 𝜆, the larger the regularization.</a:t>
                </a:r>
              </a:p>
              <a:p>
                <a:pPr marL="342900" indent="-342900" algn="l">
                  <a:buFont typeface="Arial" panose="020B0604020202020204" pitchFamily="34" charset="0"/>
                  <a:buChar char="•"/>
                </a:pPr>
                <a:r>
                  <a:rPr lang="en-US" sz="2000" dirty="0">
                    <a:latin typeface="Arial" charset="0"/>
                    <a:ea typeface="Arial" charset="0"/>
                    <a:cs typeface="Arial" charset="0"/>
                  </a:rPr>
                  <a:t>Update rule becomes W := </a:t>
                </a:r>
                <a14:m>
                  <m:oMath xmlns:m="http://schemas.openxmlformats.org/officeDocument/2006/math">
                    <m:r>
                      <a:rPr lang="en-US" sz="2000" b="0" i="1" smtClean="0">
                        <a:latin typeface="Cambria Math" panose="02040503050406030204" pitchFamily="18" charset="0"/>
                        <a:ea typeface="Arial" charset="0"/>
                        <a:cs typeface="Arial" charset="0"/>
                      </a:rPr>
                      <m:t>𝑊</m:t>
                    </m:r>
                    <m:r>
                      <a:rPr lang="en-US" sz="2000" b="0" i="1" smtClean="0">
                        <a:latin typeface="Cambria Math" panose="02040503050406030204" pitchFamily="18" charset="0"/>
                        <a:ea typeface="Arial"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𝛼</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𝐿</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𝑊</m:t>
                        </m:r>
                      </m:den>
                    </m:f>
                    <m:r>
                      <a:rPr lang="en-US" sz="2000" b="0" i="1" smtClean="0">
                        <a:latin typeface="Cambria Math" panose="02040503050406030204" pitchFamily="18" charset="0"/>
                        <a:ea typeface="Cambria Math" panose="02040503050406030204" pitchFamily="18"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𝜆</m:t>
                        </m:r>
                      </m:num>
                      <m:den>
                        <m:r>
                          <a:rPr lang="en-US" sz="2000" b="0" i="1" smtClean="0">
                            <a:latin typeface="Cambria Math" panose="02040503050406030204" pitchFamily="18" charset="0"/>
                            <a:ea typeface="Cambria Math" panose="02040503050406030204" pitchFamily="18" charset="0"/>
                            <a:cs typeface="Arial" charset="0"/>
                          </a:rPr>
                          <m:t>2</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𝑊</m:t>
                            </m:r>
                          </m:e>
                          <m:sup>
                            <m:r>
                              <a:rPr lang="en-US" sz="2000" b="0" i="1" smtClean="0">
                                <a:latin typeface="Cambria Math" panose="02040503050406030204" pitchFamily="18" charset="0"/>
                                <a:ea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𝑊</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𝑊</m:t>
                        </m:r>
                      </m:den>
                    </m:f>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𝛼𝜆</m:t>
                        </m:r>
                      </m:e>
                    </m:d>
                    <m:r>
                      <a:rPr lang="en-US" sz="2000" b="0" i="1" smtClean="0">
                        <a:latin typeface="Cambria Math" panose="02040503050406030204" pitchFamily="18" charset="0"/>
                        <a:ea typeface="Cambria Math" panose="02040503050406030204" pitchFamily="18" charset="0"/>
                        <a:cs typeface="Arial" charset="0"/>
                      </a:rPr>
                      <m:t>𝑊</m:t>
                    </m:r>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𝛼</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𝑊</m:t>
                        </m:r>
                      </m:den>
                    </m:f>
                  </m:oMath>
                </a14:m>
                <a:endParaRPr lang="en-US" sz="2000" dirty="0">
                  <a:latin typeface="Arial" charset="0"/>
                  <a:ea typeface="Arial" charset="0"/>
                  <a:cs typeface="Arial" charset="0"/>
                </a:endParaRP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9044" y="2326811"/>
                <a:ext cx="11310551" cy="3041602"/>
              </a:xfrm>
              <a:blipFill>
                <a:blip r:embed="rId3"/>
                <a:stretch>
                  <a:fillRect l="-336" t="-1660" r="-33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80</a:t>
            </a:fld>
            <a:endParaRPr lang="en-US" dirty="0"/>
          </a:p>
        </p:txBody>
      </p:sp>
    </p:spTree>
    <p:extLst>
      <p:ext uri="{BB962C8B-B14F-4D97-AF65-F5344CB8AC3E}">
        <p14:creationId xmlns:p14="http://schemas.microsoft.com/office/powerpoint/2010/main" val="19875542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13999"/>
            <a:ext cx="11224507" cy="868362"/>
          </a:xfrm>
        </p:spPr>
        <p:txBody>
          <a:bodyPr anchor="ctr">
            <a:normAutofit/>
          </a:bodyPr>
          <a:lstStyle/>
          <a:p>
            <a:pPr algn="ctr"/>
            <a:r>
              <a:rPr lang="en-US" sz="4400" dirty="0">
                <a:latin typeface="Arial" charset="0"/>
                <a:ea typeface="Arial" charset="0"/>
                <a:cs typeface="Arial" charset="0"/>
              </a:rPr>
              <a:t>Deep Learning</a:t>
            </a:r>
          </a:p>
        </p:txBody>
      </p:sp>
      <p:sp>
        <p:nvSpPr>
          <p:cNvPr id="3" name="Content Placeholder 2"/>
          <p:cNvSpPr>
            <a:spLocks noGrp="1"/>
          </p:cNvSpPr>
          <p:nvPr>
            <p:ph idx="1"/>
          </p:nvPr>
        </p:nvSpPr>
        <p:spPr>
          <a:xfrm>
            <a:off x="561820" y="1871847"/>
            <a:ext cx="11224506" cy="4338961"/>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Multi-layer neural networks</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Must pick input features, number of layers, activation function, NN topology</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 multi-layer NN learns an “arbitrary” non-linear function</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many layers?</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Advantages</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Better asymptotic learning with large data</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Disadvantages</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Huge computational and training data requirements</a:t>
            </a:r>
          </a:p>
          <a:p>
            <a:pPr marL="342900" indent="-342900" algn="l">
              <a:buFont typeface="Arial" panose="020B0604020202020204" pitchFamily="34" charset="0"/>
              <a:buChar char="•"/>
            </a:pPr>
            <a:endParaRPr lang="en-US" sz="20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81</a:t>
            </a:fld>
            <a:endParaRPr lang="en-US" dirty="0"/>
          </a:p>
        </p:txBody>
      </p:sp>
    </p:spTree>
    <p:extLst>
      <p:ext uri="{BB962C8B-B14F-4D97-AF65-F5344CB8AC3E}">
        <p14:creationId xmlns:p14="http://schemas.microsoft.com/office/powerpoint/2010/main" val="32555835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 Small example</a:t>
            </a:r>
          </a:p>
        </p:txBody>
      </p:sp>
      <p:sp>
        <p:nvSpPr>
          <p:cNvPr id="3" name="Content Placeholder 2"/>
          <p:cNvSpPr>
            <a:spLocks noGrp="1"/>
          </p:cNvSpPr>
          <p:nvPr>
            <p:ph idx="1"/>
          </p:nvPr>
        </p:nvSpPr>
        <p:spPr>
          <a:xfrm>
            <a:off x="304800" y="1577181"/>
            <a:ext cx="11582400" cy="521335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Todo</a:t>
            </a: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82</a:t>
            </a:fld>
            <a:endParaRPr lang="en-US" dirty="0"/>
          </a:p>
        </p:txBody>
      </p:sp>
    </p:spTree>
    <p:extLst>
      <p:ext uri="{BB962C8B-B14F-4D97-AF65-F5344CB8AC3E}">
        <p14:creationId xmlns:p14="http://schemas.microsoft.com/office/powerpoint/2010/main" val="5765861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Other neural network topology</a:t>
            </a:r>
          </a:p>
        </p:txBody>
      </p:sp>
      <p:sp>
        <p:nvSpPr>
          <p:cNvPr id="3" name="Content Placeholder 2"/>
          <p:cNvSpPr>
            <a:spLocks noGrp="1"/>
          </p:cNvSpPr>
          <p:nvPr>
            <p:ph idx="1"/>
          </p:nvPr>
        </p:nvSpPr>
        <p:spPr>
          <a:xfrm>
            <a:off x="304800" y="2132837"/>
            <a:ext cx="11075773" cy="3265073"/>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Feed forward</a:t>
            </a:r>
          </a:p>
          <a:p>
            <a:pPr marL="342900" indent="-342900" algn="l">
              <a:buFont typeface="Arial" panose="020B0604020202020204" pitchFamily="34" charset="0"/>
              <a:buChar char="•"/>
            </a:pPr>
            <a:r>
              <a:rPr lang="en-US" dirty="0">
                <a:latin typeface="Arial" charset="0"/>
                <a:ea typeface="Arial" charset="0"/>
                <a:cs typeface="Arial" charset="0"/>
              </a:rPr>
              <a:t>Convolutional (feed forward)</a:t>
            </a:r>
          </a:p>
          <a:p>
            <a:pPr marL="342900" indent="-342900" algn="l">
              <a:buFont typeface="Arial" panose="020B0604020202020204" pitchFamily="34" charset="0"/>
              <a:buChar char="•"/>
            </a:pPr>
            <a:r>
              <a:rPr lang="en-US" dirty="0">
                <a:latin typeface="Arial" charset="0"/>
                <a:ea typeface="Arial" charset="0"/>
                <a:cs typeface="Arial" charset="0"/>
              </a:rPr>
              <a:t>Recurrent</a:t>
            </a:r>
          </a:p>
          <a:p>
            <a:pPr marL="342900" indent="-342900" algn="l">
              <a:buFont typeface="Arial" panose="020B0604020202020204" pitchFamily="34" charset="0"/>
              <a:buChar char="•"/>
            </a:pPr>
            <a:r>
              <a:rPr lang="en-US" dirty="0">
                <a:latin typeface="Arial" charset="0"/>
                <a:ea typeface="Arial" charset="0"/>
                <a:cs typeface="Arial" charset="0"/>
              </a:rPr>
              <a:t>Todo</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83</a:t>
            </a:fld>
            <a:endParaRPr lang="en-US" dirty="0"/>
          </a:p>
        </p:txBody>
      </p:sp>
    </p:spTree>
    <p:extLst>
      <p:ext uri="{BB962C8B-B14F-4D97-AF65-F5344CB8AC3E}">
        <p14:creationId xmlns:p14="http://schemas.microsoft.com/office/powerpoint/2010/main" val="78670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12541"/>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9 , ensemble methods</a:t>
            </a:r>
          </a:p>
        </p:txBody>
      </p:sp>
      <p:sp>
        <p:nvSpPr>
          <p:cNvPr id="3" name="Content Placeholder 2"/>
          <p:cNvSpPr>
            <a:spLocks noGrp="1"/>
          </p:cNvSpPr>
          <p:nvPr>
            <p:ph idx="1"/>
          </p:nvPr>
        </p:nvSpPr>
        <p:spPr>
          <a:xfrm>
            <a:off x="619432" y="2028092"/>
            <a:ext cx="11112910" cy="4510821"/>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Measuring how good features are</a:t>
            </a:r>
          </a:p>
          <a:p>
            <a:pPr marL="342900" indent="-342900" algn="l">
              <a:buFont typeface="Arial" charset="0"/>
              <a:buChar char="•"/>
            </a:pPr>
            <a:r>
              <a:rPr lang="en-US" dirty="0">
                <a:latin typeface="Arial" panose="020B0604020202020204" pitchFamily="34" charset="0"/>
                <a:cs typeface="Arial" panose="020B0604020202020204" pitchFamily="34" charset="0"/>
              </a:rPr>
              <a:t>Decision Trees</a:t>
            </a:r>
          </a:p>
          <a:p>
            <a:pPr marL="342900" indent="-342900" algn="l">
              <a:buFont typeface="Arial" charset="0"/>
              <a:buChar char="•"/>
            </a:pPr>
            <a:r>
              <a:rPr lang="en-US" dirty="0">
                <a:latin typeface="Arial" panose="020B0604020202020204" pitchFamily="34" charset="0"/>
                <a:cs typeface="Arial" panose="020B0604020202020204" pitchFamily="34" charset="0"/>
              </a:rPr>
              <a:t>Principal Component analysis</a:t>
            </a:r>
          </a:p>
          <a:p>
            <a:pPr marL="342900" indent="-342900" algn="l">
              <a:buFont typeface="Arial" charset="0"/>
              <a:buChar char="•"/>
            </a:pPr>
            <a:r>
              <a:rPr lang="en-US" dirty="0">
                <a:latin typeface="Arial" panose="020B0604020202020204" pitchFamily="34" charset="0"/>
                <a:cs typeface="Arial" panose="020B0604020202020204" pitchFamily="34" charset="0"/>
              </a:rPr>
              <a:t>Ensemble learning: Adaboost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84</a:t>
            </a:fld>
            <a:endParaRPr lang="en-US" dirty="0"/>
          </a:p>
        </p:txBody>
      </p:sp>
    </p:spTree>
    <p:extLst>
      <p:ext uri="{BB962C8B-B14F-4D97-AF65-F5344CB8AC3E}">
        <p14:creationId xmlns:p14="http://schemas.microsoft.com/office/powerpoint/2010/main" val="4874146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Measuring how good features are</a:t>
            </a:r>
          </a:p>
        </p:txBody>
      </p:sp>
      <p:sp>
        <p:nvSpPr>
          <p:cNvPr id="3" name="Content Placeholder 2"/>
          <p:cNvSpPr>
            <a:spLocks noGrp="1"/>
          </p:cNvSpPr>
          <p:nvPr>
            <p:ph idx="1"/>
          </p:nvPr>
        </p:nvSpPr>
        <p:spPr>
          <a:xfrm>
            <a:off x="425622" y="1645005"/>
            <a:ext cx="11340755" cy="4020430"/>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 first method is simple but expensive:</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Collect all the features you can and collect labelled data.</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Divide the labelled set into two subsets: a training set to train your selected classified and a test set.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Train your classifier on every subset of the features and evaluate each of them on the test set.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 Pick the subset that does best.</a:t>
            </a:r>
          </a:p>
          <a:p>
            <a:pPr marL="342900" indent="-342900" algn="l">
              <a:buFont typeface="Arial" charset="0"/>
              <a:buChar char="•"/>
            </a:pPr>
            <a:r>
              <a:rPr lang="en-US" dirty="0">
                <a:latin typeface="Calibri" panose="020F0502020204030204" pitchFamily="34" charset="0"/>
                <a:ea typeface="Arial" charset="0"/>
                <a:cs typeface="Calibri" panose="020F0502020204030204" pitchFamily="34" charset="0"/>
              </a:rPr>
              <a:t>There are heuristics you can use.  One is to choose features with maximally independent information.  </a:t>
            </a:r>
          </a:p>
          <a:p>
            <a:pPr marL="800100" lvl="1" indent="-342900" algn="l">
              <a:buFont typeface="Arial" charset="0"/>
              <a:buChar char="•"/>
            </a:pPr>
            <a:r>
              <a:rPr lang="en-US" sz="2400" dirty="0">
                <a:latin typeface="Calibri" panose="020F0502020204030204" pitchFamily="34" charset="0"/>
                <a:ea typeface="Arial" charset="0"/>
                <a:cs typeface="Calibri" panose="020F0502020204030204" pitchFamily="34" charset="0"/>
              </a:rPr>
              <a:t>For example, in our ongoing housing example, “number of bedrooms” and “size of house” are very strongly correlated so discarding one is probably a good idea.</a:t>
            </a:r>
          </a:p>
          <a:p>
            <a:pPr marL="800100" lvl="1" indent="-342900" algn="l">
              <a:buFont typeface="Arial" charset="0"/>
              <a:buChar char="•"/>
            </a:pPr>
            <a:r>
              <a:rPr lang="en-US" sz="2400" dirty="0">
                <a:latin typeface="Calibri" panose="020F0502020204030204" pitchFamily="34" charset="0"/>
                <a:ea typeface="Arial" charset="0"/>
                <a:cs typeface="Calibri" panose="020F0502020204030204" pitchFamily="34" charset="0"/>
              </a:rPr>
              <a:t>You can estimate cross feature information using entropy:  I(X|Y)= H(X|Y) – H(Y).</a:t>
            </a: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85</a:t>
            </a:fld>
            <a:endParaRPr lang="en-US" dirty="0"/>
          </a:p>
        </p:txBody>
      </p:sp>
    </p:spTree>
    <p:extLst>
      <p:ext uri="{BB962C8B-B14F-4D97-AF65-F5344CB8AC3E}">
        <p14:creationId xmlns:p14="http://schemas.microsoft.com/office/powerpoint/2010/main" val="8380155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Decision trees</a:t>
            </a:r>
          </a:p>
        </p:txBody>
      </p:sp>
      <p:sp>
        <p:nvSpPr>
          <p:cNvPr id="3" name="Content Placeholder 2"/>
          <p:cNvSpPr>
            <a:spLocks noGrp="1"/>
          </p:cNvSpPr>
          <p:nvPr>
            <p:ph idx="1"/>
          </p:nvPr>
        </p:nvSpPr>
        <p:spPr>
          <a:xfrm>
            <a:off x="206436" y="1276786"/>
            <a:ext cx="6028413" cy="4790806"/>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 silly diagram on the right illustrates a decision tree with binary features determining branches. (Apologies for the inaccurate and elitist underlying model.)</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Building a tree requires:</a:t>
            </a:r>
          </a:p>
          <a:p>
            <a:pPr marL="800100" lvl="1"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Determining features (They do not have to be binary)</a:t>
            </a:r>
          </a:p>
          <a:p>
            <a:pPr marL="800100" lvl="1"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Knowing what outcomes to predict</a:t>
            </a:r>
          </a:p>
          <a:p>
            <a:pPr marL="800100" lvl="1"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Determining branching criteria</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Branching criteria is often determined by “predictive power” of decision and discrimination.  We want branches that are highly predictive and which efficiently “split” the incoming data equally to shorten the tree.  Entropy is a good measure</a:t>
            </a:r>
            <a:r>
              <a:rPr lang="en-US" sz="2000" dirty="0">
                <a:latin typeface="Arial" charset="0"/>
                <a:ea typeface="Arial" charset="0"/>
                <a:cs typeface="Arial" charset="0"/>
              </a:rPr>
              <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86</a:t>
            </a:fld>
            <a:endParaRPr lang="en-US" dirty="0"/>
          </a:p>
        </p:txBody>
      </p:sp>
      <p:sp>
        <p:nvSpPr>
          <p:cNvPr id="4" name="Rectangle 3">
            <a:extLst>
              <a:ext uri="{FF2B5EF4-FFF2-40B4-BE49-F238E27FC236}">
                <a16:creationId xmlns:a16="http://schemas.microsoft.com/office/drawing/2014/main" id="{89278A27-8C66-1A4C-BFA8-73A08533C1F4}"/>
              </a:ext>
            </a:extLst>
          </p:cNvPr>
          <p:cNvSpPr/>
          <p:nvPr/>
        </p:nvSpPr>
        <p:spPr>
          <a:xfrm>
            <a:off x="8500284" y="1433384"/>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B8D8346-4A92-924D-BE87-80274F94428F}"/>
              </a:ext>
            </a:extLst>
          </p:cNvPr>
          <p:cNvSpPr txBox="1"/>
          <p:nvPr/>
        </p:nvSpPr>
        <p:spPr>
          <a:xfrm>
            <a:off x="8660924" y="1495167"/>
            <a:ext cx="146065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Physics major</a:t>
            </a:r>
          </a:p>
        </p:txBody>
      </p:sp>
      <p:sp>
        <p:nvSpPr>
          <p:cNvPr id="7" name="Rectangle 6">
            <a:extLst>
              <a:ext uri="{FF2B5EF4-FFF2-40B4-BE49-F238E27FC236}">
                <a16:creationId xmlns:a16="http://schemas.microsoft.com/office/drawing/2014/main" id="{D38B21EC-5C9D-E844-9047-4059EAC1334D}"/>
              </a:ext>
            </a:extLst>
          </p:cNvPr>
          <p:cNvSpPr/>
          <p:nvPr/>
        </p:nvSpPr>
        <p:spPr>
          <a:xfrm>
            <a:off x="7367898" y="2438244"/>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0E8850F-E651-2A4B-8316-FA07323BA69B}"/>
              </a:ext>
            </a:extLst>
          </p:cNvPr>
          <p:cNvSpPr txBox="1"/>
          <p:nvPr/>
        </p:nvSpPr>
        <p:spPr>
          <a:xfrm>
            <a:off x="7367897" y="2500027"/>
            <a:ext cx="180196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 or B in Calculus</a:t>
            </a:r>
          </a:p>
        </p:txBody>
      </p:sp>
      <p:sp>
        <p:nvSpPr>
          <p:cNvPr id="9" name="Rectangle 8">
            <a:extLst>
              <a:ext uri="{FF2B5EF4-FFF2-40B4-BE49-F238E27FC236}">
                <a16:creationId xmlns:a16="http://schemas.microsoft.com/office/drawing/2014/main" id="{E4CD7EB8-3C72-604A-AF6B-CDB207E6BD1D}"/>
              </a:ext>
            </a:extLst>
          </p:cNvPr>
          <p:cNvSpPr/>
          <p:nvPr/>
        </p:nvSpPr>
        <p:spPr>
          <a:xfrm>
            <a:off x="7346030" y="3509698"/>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8CB1EB2-31AA-854F-AF7B-3F8AE9DECFB3}"/>
              </a:ext>
            </a:extLst>
          </p:cNvPr>
          <p:cNvSpPr txBox="1"/>
          <p:nvPr/>
        </p:nvSpPr>
        <p:spPr>
          <a:xfrm>
            <a:off x="7371242" y="3563068"/>
            <a:ext cx="183883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 or B in Physics I</a:t>
            </a:r>
          </a:p>
        </p:txBody>
      </p:sp>
      <p:sp>
        <p:nvSpPr>
          <p:cNvPr id="11" name="Rectangle 10">
            <a:extLst>
              <a:ext uri="{FF2B5EF4-FFF2-40B4-BE49-F238E27FC236}">
                <a16:creationId xmlns:a16="http://schemas.microsoft.com/office/drawing/2014/main" id="{EB4D7C45-E373-B340-A817-534453B78E81}"/>
              </a:ext>
            </a:extLst>
          </p:cNvPr>
          <p:cNvSpPr/>
          <p:nvPr/>
        </p:nvSpPr>
        <p:spPr>
          <a:xfrm>
            <a:off x="7035292" y="4540871"/>
            <a:ext cx="2364952"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5D116FA-0E5F-9047-A46C-886CB4438ACB}"/>
              </a:ext>
            </a:extLst>
          </p:cNvPr>
          <p:cNvSpPr txBox="1"/>
          <p:nvPr/>
        </p:nvSpPr>
        <p:spPr>
          <a:xfrm>
            <a:off x="7060504" y="4594241"/>
            <a:ext cx="211147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PhD from Cambridge</a:t>
            </a:r>
          </a:p>
        </p:txBody>
      </p:sp>
      <p:sp>
        <p:nvSpPr>
          <p:cNvPr id="13" name="Rectangle 12">
            <a:extLst>
              <a:ext uri="{FF2B5EF4-FFF2-40B4-BE49-F238E27FC236}">
                <a16:creationId xmlns:a16="http://schemas.microsoft.com/office/drawing/2014/main" id="{5D6AADD3-16BA-B942-A3DB-76FF813ACCC1}"/>
              </a:ext>
            </a:extLst>
          </p:cNvPr>
          <p:cNvSpPr/>
          <p:nvPr/>
        </p:nvSpPr>
        <p:spPr>
          <a:xfrm>
            <a:off x="6677054" y="5845171"/>
            <a:ext cx="2364952"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456F5EA-43DC-9A44-917D-3DB634551336}"/>
              </a:ext>
            </a:extLst>
          </p:cNvPr>
          <p:cNvSpPr txBox="1"/>
          <p:nvPr/>
        </p:nvSpPr>
        <p:spPr>
          <a:xfrm>
            <a:off x="6702266" y="5898541"/>
            <a:ext cx="1755609"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Wins Nobel Prize</a:t>
            </a:r>
          </a:p>
        </p:txBody>
      </p:sp>
      <p:sp>
        <p:nvSpPr>
          <p:cNvPr id="15" name="Rectangle 14">
            <a:extLst>
              <a:ext uri="{FF2B5EF4-FFF2-40B4-BE49-F238E27FC236}">
                <a16:creationId xmlns:a16="http://schemas.microsoft.com/office/drawing/2014/main" id="{61C1E5F2-6CCE-0E46-B809-BCF3E1BDF2C2}"/>
              </a:ext>
            </a:extLst>
          </p:cNvPr>
          <p:cNvSpPr/>
          <p:nvPr/>
        </p:nvSpPr>
        <p:spPr>
          <a:xfrm>
            <a:off x="10002238" y="2424389"/>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30D549C-E82A-7341-8642-6731FBDDB0BB}"/>
              </a:ext>
            </a:extLst>
          </p:cNvPr>
          <p:cNvSpPr txBox="1"/>
          <p:nvPr/>
        </p:nvSpPr>
        <p:spPr>
          <a:xfrm>
            <a:off x="10002237" y="2486172"/>
            <a:ext cx="16882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Becomes lawyer</a:t>
            </a:r>
          </a:p>
        </p:txBody>
      </p:sp>
      <p:sp>
        <p:nvSpPr>
          <p:cNvPr id="17" name="Rectangle 16">
            <a:extLst>
              <a:ext uri="{FF2B5EF4-FFF2-40B4-BE49-F238E27FC236}">
                <a16:creationId xmlns:a16="http://schemas.microsoft.com/office/drawing/2014/main" id="{C577D98B-DCE8-6148-AD79-E0A4C44535DF}"/>
              </a:ext>
            </a:extLst>
          </p:cNvPr>
          <p:cNvSpPr/>
          <p:nvPr/>
        </p:nvSpPr>
        <p:spPr>
          <a:xfrm>
            <a:off x="9881506" y="4524341"/>
            <a:ext cx="2133600"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5703404-DB6D-F646-BEEF-ABE5159E8761}"/>
              </a:ext>
            </a:extLst>
          </p:cNvPr>
          <p:cNvSpPr txBox="1"/>
          <p:nvPr/>
        </p:nvSpPr>
        <p:spPr>
          <a:xfrm>
            <a:off x="9881505" y="4586124"/>
            <a:ext cx="166744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Becomes doctor</a:t>
            </a:r>
          </a:p>
        </p:txBody>
      </p:sp>
      <p:sp>
        <p:nvSpPr>
          <p:cNvPr id="19" name="Rectangle 18">
            <a:extLst>
              <a:ext uri="{FF2B5EF4-FFF2-40B4-BE49-F238E27FC236}">
                <a16:creationId xmlns:a16="http://schemas.microsoft.com/office/drawing/2014/main" id="{0BC1F841-C169-674B-8C49-5D5ECF98914B}"/>
              </a:ext>
            </a:extLst>
          </p:cNvPr>
          <p:cNvSpPr/>
          <p:nvPr/>
        </p:nvSpPr>
        <p:spPr>
          <a:xfrm>
            <a:off x="9180767" y="5855071"/>
            <a:ext cx="2364952"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0ADFE32-752B-9E49-BEF5-6325F536B38F}"/>
              </a:ext>
            </a:extLst>
          </p:cNvPr>
          <p:cNvSpPr txBox="1"/>
          <p:nvPr/>
        </p:nvSpPr>
        <p:spPr>
          <a:xfrm>
            <a:off x="9205979" y="5908441"/>
            <a:ext cx="110799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Joins Intel</a:t>
            </a:r>
          </a:p>
        </p:txBody>
      </p:sp>
      <p:sp>
        <p:nvSpPr>
          <p:cNvPr id="21" name="Rectangle 20">
            <a:extLst>
              <a:ext uri="{FF2B5EF4-FFF2-40B4-BE49-F238E27FC236}">
                <a16:creationId xmlns:a16="http://schemas.microsoft.com/office/drawing/2014/main" id="{707E345B-548A-6747-9BE8-123771A9C62A}"/>
              </a:ext>
            </a:extLst>
          </p:cNvPr>
          <p:cNvSpPr/>
          <p:nvPr/>
        </p:nvSpPr>
        <p:spPr>
          <a:xfrm>
            <a:off x="9820151" y="3512959"/>
            <a:ext cx="2133600"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8C042374-769E-C54F-9B5C-BF99BD4AFAB6}"/>
              </a:ext>
            </a:extLst>
          </p:cNvPr>
          <p:cNvSpPr txBox="1"/>
          <p:nvPr/>
        </p:nvSpPr>
        <p:spPr>
          <a:xfrm>
            <a:off x="9820150" y="3574742"/>
            <a:ext cx="203132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Becomes economist</a:t>
            </a:r>
          </a:p>
        </p:txBody>
      </p:sp>
      <p:cxnSp>
        <p:nvCxnSpPr>
          <p:cNvPr id="25" name="Straight Arrow Connector 24">
            <a:extLst>
              <a:ext uri="{FF2B5EF4-FFF2-40B4-BE49-F238E27FC236}">
                <a16:creationId xmlns:a16="http://schemas.microsoft.com/office/drawing/2014/main" id="{56393632-CB0F-2841-9346-B0A6DC116991}"/>
              </a:ext>
            </a:extLst>
          </p:cNvPr>
          <p:cNvCxnSpPr>
            <a:cxnSpLocks/>
          </p:cNvCxnSpPr>
          <p:nvPr/>
        </p:nvCxnSpPr>
        <p:spPr>
          <a:xfrm>
            <a:off x="8631094" y="4985823"/>
            <a:ext cx="1465849" cy="8328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0767E83-7735-3645-81CC-A540184CEB6C}"/>
              </a:ext>
            </a:extLst>
          </p:cNvPr>
          <p:cNvCxnSpPr>
            <a:cxnSpLocks/>
            <a:endCxn id="15" idx="0"/>
          </p:cNvCxnSpPr>
          <p:nvPr/>
        </p:nvCxnSpPr>
        <p:spPr>
          <a:xfrm>
            <a:off x="9851296" y="1891653"/>
            <a:ext cx="1038667" cy="5327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3A07F12-1122-614C-B7D0-85C288326D21}"/>
              </a:ext>
            </a:extLst>
          </p:cNvPr>
          <p:cNvCxnSpPr>
            <a:cxnSpLocks/>
          </p:cNvCxnSpPr>
          <p:nvPr/>
        </p:nvCxnSpPr>
        <p:spPr>
          <a:xfrm flipH="1">
            <a:off x="8139269" y="1890893"/>
            <a:ext cx="902738" cy="556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13BE24-97CE-CD41-A621-4C3C485CC2C3}"/>
              </a:ext>
            </a:extLst>
          </p:cNvPr>
          <p:cNvCxnSpPr>
            <a:cxnSpLocks/>
          </p:cNvCxnSpPr>
          <p:nvPr/>
        </p:nvCxnSpPr>
        <p:spPr>
          <a:xfrm flipH="1">
            <a:off x="7761417" y="5022553"/>
            <a:ext cx="62291" cy="8360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3B5AEF-0CAE-1C42-BC40-935580D81874}"/>
              </a:ext>
            </a:extLst>
          </p:cNvPr>
          <p:cNvCxnSpPr>
            <a:cxnSpLocks/>
          </p:cNvCxnSpPr>
          <p:nvPr/>
        </p:nvCxnSpPr>
        <p:spPr>
          <a:xfrm flipH="1">
            <a:off x="8063799" y="2912622"/>
            <a:ext cx="71643" cy="5771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E535ED2-AE9B-864A-9C60-3A1ABEFB01FE}"/>
              </a:ext>
            </a:extLst>
          </p:cNvPr>
          <p:cNvCxnSpPr>
            <a:cxnSpLocks/>
            <a:endCxn id="21" idx="0"/>
          </p:cNvCxnSpPr>
          <p:nvPr/>
        </p:nvCxnSpPr>
        <p:spPr>
          <a:xfrm>
            <a:off x="8590639" y="2897483"/>
            <a:ext cx="2296312" cy="6154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C68BE9A-5AAD-0442-A3B8-E0C99F6AF0A3}"/>
              </a:ext>
            </a:extLst>
          </p:cNvPr>
          <p:cNvCxnSpPr>
            <a:cxnSpLocks/>
          </p:cNvCxnSpPr>
          <p:nvPr/>
        </p:nvCxnSpPr>
        <p:spPr>
          <a:xfrm flipH="1">
            <a:off x="7823708" y="3980255"/>
            <a:ext cx="71643" cy="5771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55965D-E49B-9344-8406-7BAC710344B8}"/>
              </a:ext>
            </a:extLst>
          </p:cNvPr>
          <p:cNvCxnSpPr>
            <a:cxnSpLocks/>
          </p:cNvCxnSpPr>
          <p:nvPr/>
        </p:nvCxnSpPr>
        <p:spPr>
          <a:xfrm>
            <a:off x="8616653" y="3968910"/>
            <a:ext cx="2219159" cy="5529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C4DE1B4-599B-F141-9F62-22145BF63DF3}"/>
              </a:ext>
            </a:extLst>
          </p:cNvPr>
          <p:cNvSpPr txBox="1"/>
          <p:nvPr/>
        </p:nvSpPr>
        <p:spPr>
          <a:xfrm>
            <a:off x="7690632" y="1811633"/>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4" name="TextBox 43">
            <a:extLst>
              <a:ext uri="{FF2B5EF4-FFF2-40B4-BE49-F238E27FC236}">
                <a16:creationId xmlns:a16="http://schemas.microsoft.com/office/drawing/2014/main" id="{2C8B19B8-1651-6B41-A446-82FFB7C29695}"/>
              </a:ext>
            </a:extLst>
          </p:cNvPr>
          <p:cNvSpPr txBox="1"/>
          <p:nvPr/>
        </p:nvSpPr>
        <p:spPr>
          <a:xfrm>
            <a:off x="10632729" y="1857764"/>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
        <p:nvSpPr>
          <p:cNvPr id="45" name="TextBox 44">
            <a:extLst>
              <a:ext uri="{FF2B5EF4-FFF2-40B4-BE49-F238E27FC236}">
                <a16:creationId xmlns:a16="http://schemas.microsoft.com/office/drawing/2014/main" id="{944953F4-9C6C-5144-ACC4-F39D198BA77F}"/>
              </a:ext>
            </a:extLst>
          </p:cNvPr>
          <p:cNvSpPr txBox="1"/>
          <p:nvPr/>
        </p:nvSpPr>
        <p:spPr>
          <a:xfrm>
            <a:off x="7569897" y="3009061"/>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6" name="TextBox 45">
            <a:extLst>
              <a:ext uri="{FF2B5EF4-FFF2-40B4-BE49-F238E27FC236}">
                <a16:creationId xmlns:a16="http://schemas.microsoft.com/office/drawing/2014/main" id="{DD7093B2-295C-4740-B8D7-6B63073F6BA1}"/>
              </a:ext>
            </a:extLst>
          </p:cNvPr>
          <p:cNvSpPr txBox="1"/>
          <p:nvPr/>
        </p:nvSpPr>
        <p:spPr>
          <a:xfrm>
            <a:off x="7413539" y="4075859"/>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7" name="TextBox 46">
            <a:extLst>
              <a:ext uri="{FF2B5EF4-FFF2-40B4-BE49-F238E27FC236}">
                <a16:creationId xmlns:a16="http://schemas.microsoft.com/office/drawing/2014/main" id="{826CA85E-C338-FF46-8A44-F0EE9E1EE05E}"/>
              </a:ext>
            </a:extLst>
          </p:cNvPr>
          <p:cNvSpPr txBox="1"/>
          <p:nvPr/>
        </p:nvSpPr>
        <p:spPr>
          <a:xfrm>
            <a:off x="7292807" y="5154532"/>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8" name="TextBox 47">
            <a:extLst>
              <a:ext uri="{FF2B5EF4-FFF2-40B4-BE49-F238E27FC236}">
                <a16:creationId xmlns:a16="http://schemas.microsoft.com/office/drawing/2014/main" id="{8A8BCD70-3936-1E42-8FBF-9373F79088E0}"/>
              </a:ext>
            </a:extLst>
          </p:cNvPr>
          <p:cNvSpPr txBox="1"/>
          <p:nvPr/>
        </p:nvSpPr>
        <p:spPr>
          <a:xfrm>
            <a:off x="9371962" y="2841441"/>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
        <p:nvSpPr>
          <p:cNvPr id="49" name="TextBox 48">
            <a:extLst>
              <a:ext uri="{FF2B5EF4-FFF2-40B4-BE49-F238E27FC236}">
                <a16:creationId xmlns:a16="http://schemas.microsoft.com/office/drawing/2014/main" id="{3919781A-746E-3E4D-95F0-67F84759EE43}"/>
              </a:ext>
            </a:extLst>
          </p:cNvPr>
          <p:cNvSpPr txBox="1"/>
          <p:nvPr/>
        </p:nvSpPr>
        <p:spPr>
          <a:xfrm>
            <a:off x="9334357" y="3860739"/>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
        <p:nvSpPr>
          <p:cNvPr id="50" name="TextBox 49">
            <a:extLst>
              <a:ext uri="{FF2B5EF4-FFF2-40B4-BE49-F238E27FC236}">
                <a16:creationId xmlns:a16="http://schemas.microsoft.com/office/drawing/2014/main" id="{2BB2AF7F-8320-FB46-AC4D-03D13D6DA393}"/>
              </a:ext>
            </a:extLst>
          </p:cNvPr>
          <p:cNvSpPr txBox="1"/>
          <p:nvPr/>
        </p:nvSpPr>
        <p:spPr>
          <a:xfrm>
            <a:off x="9486757" y="5153169"/>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Tree>
    <p:extLst>
      <p:ext uri="{BB962C8B-B14F-4D97-AF65-F5344CB8AC3E}">
        <p14:creationId xmlns:p14="http://schemas.microsoft.com/office/powerpoint/2010/main" val="15520831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331893" cy="868362"/>
          </a:xfrm>
        </p:spPr>
        <p:txBody>
          <a:bodyPr anchor="ctr">
            <a:noAutofit/>
          </a:bodyPr>
          <a:lstStyle/>
          <a:p>
            <a:pPr algn="ctr"/>
            <a:r>
              <a:rPr lang="en-US" sz="4400" dirty="0">
                <a:latin typeface="Arial" charset="0"/>
                <a:ea typeface="Arial" charset="0"/>
                <a:cs typeface="Arial" charset="0"/>
              </a:rPr>
              <a:t>Decision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753600"/>
                <a:ext cx="11582400" cy="4688480"/>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One way to determine efficient splitting criteria is impurity or how dissimilar are class labels for a given node.</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For example, if there are two classes and a node, N, contains 6 observations, using entropy as a measure of impurity (or information).</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I(N)= -.5 lg(.5) - .5 lg(.5) =1 if there are 3 elements of each class in the node.</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I(N)= -1/6 lg(1/6)-5/6 lg(5/6) = .65 if there is one element of one class and 5 elements of the other class.</a:t>
                </a:r>
              </a:p>
              <a:p>
                <a:pPr marL="342900" indent="-342900" algn="l">
                  <a:spcBef>
                    <a:spcPts val="200"/>
                  </a:spcBef>
                  <a:buFont typeface="Arial" charset="0"/>
                  <a:buChar char="•"/>
                </a:pPr>
                <a:r>
                  <a:rPr lang="en-US" sz="2000" dirty="0">
                    <a:latin typeface="Arial" charset="0"/>
                    <a:ea typeface="Arial" charset="0"/>
                    <a:cs typeface="Arial" charset="0"/>
                  </a:rPr>
                  <a:t>Suppose we split node N with n elements into c child nodes, N</a:t>
                </a:r>
                <a:r>
                  <a:rPr lang="en-US" sz="2000" baseline="-25000" dirty="0">
                    <a:latin typeface="Arial" charset="0"/>
                    <a:ea typeface="Arial" charset="0"/>
                    <a:cs typeface="Arial" charset="0"/>
                  </a:rPr>
                  <a:t>j</a:t>
                </a:r>
                <a:r>
                  <a:rPr lang="en-US" sz="2000" dirty="0">
                    <a:latin typeface="Arial" charset="0"/>
                    <a:ea typeface="Arial" charset="0"/>
                    <a:cs typeface="Arial" charset="0"/>
                  </a:rPr>
                  <a:t>, each with n</a:t>
                </a:r>
                <a:r>
                  <a:rPr lang="en-US" sz="2000" baseline="-25000" dirty="0">
                    <a:latin typeface="Arial" charset="0"/>
                    <a:ea typeface="Arial" charset="0"/>
                    <a:cs typeface="Arial" charset="0"/>
                  </a:rPr>
                  <a:t>c</a:t>
                </a:r>
                <a:r>
                  <a:rPr lang="en-US" sz="2000" dirty="0">
                    <a:latin typeface="Arial" charset="0"/>
                    <a:ea typeface="Arial" charset="0"/>
                    <a:cs typeface="Arial" charset="0"/>
                  </a:rPr>
                  <a:t> elements based on some splitting criteria.  Define W(children)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𝑐</m:t>
                        </m:r>
                      </m:sup>
                      <m:e>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𝑗</m:t>
                                </m:r>
                              </m:sub>
                            </m:sSub>
                          </m:num>
                          <m:den>
                            <m:r>
                              <a:rPr lang="en-US" sz="2000" b="0" i="1" smtClean="0">
                                <a:latin typeface="Cambria Math" panose="02040503050406030204" pitchFamily="18" charset="0"/>
                                <a:cs typeface="Arial" charset="0"/>
                              </a:rPr>
                              <m:t>𝑛</m:t>
                            </m:r>
                          </m:den>
                        </m:f>
                      </m:e>
                    </m:nary>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𝐼</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𝑁</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which is a weighted average of the children’s impurity.  One way to select splitting criteria is to maximize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m:t>
                        </m:r>
                      </m:e>
                      <m:sub>
                        <m:r>
                          <a:rPr lang="en-US" sz="2000" b="0" i="1" smtClean="0">
                            <a:latin typeface="Cambria Math" panose="02040503050406030204" pitchFamily="18" charset="0"/>
                            <a:cs typeface="Arial" charset="0"/>
                          </a:rPr>
                          <m:t>𝑠𝑝𝑙𝑖𝑡</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𝐼</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𝑁</m:t>
                        </m:r>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𝐼</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𝑐h𝑖𝑙𝑑𝑟𝑒𝑛</m:t>
                        </m:r>
                      </m:e>
                    </m:d>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200"/>
                  </a:spcBef>
                  <a:buFont typeface="Arial" charset="0"/>
                  <a:buChar char="•"/>
                </a:pPr>
                <a:r>
                  <a:rPr lang="en-US" sz="2000" dirty="0">
                    <a:latin typeface="Arial" charset="0"/>
                    <a:ea typeface="Arial" charset="0"/>
                    <a:cs typeface="Arial" charset="0"/>
                  </a:rPr>
                  <a:t>For example, in the (3,3) case above if the split results in two nodes with all members of class 1 in N</a:t>
                </a:r>
                <a:r>
                  <a:rPr lang="en-US" sz="2000" baseline="-25000" dirty="0">
                    <a:latin typeface="Arial" charset="0"/>
                    <a:ea typeface="Arial" charset="0"/>
                    <a:cs typeface="Arial" charset="0"/>
                  </a:rPr>
                  <a:t>1</a:t>
                </a:r>
                <a:r>
                  <a:rPr lang="en-US" sz="2000" dirty="0">
                    <a:latin typeface="Arial" charset="0"/>
                    <a:ea typeface="Arial" charset="0"/>
                    <a:cs typeface="Arial" charset="0"/>
                  </a:rPr>
                  <a:t> and 3 members in N</a:t>
                </a:r>
                <a:r>
                  <a:rPr lang="en-US" sz="2000" baseline="-25000" dirty="0">
                    <a:latin typeface="Arial" charset="0"/>
                    <a:ea typeface="Arial" charset="0"/>
                    <a:cs typeface="Arial" charset="0"/>
                  </a:rPr>
                  <a:t>2</a:t>
                </a:r>
                <a:r>
                  <a:rPr lang="en-US" sz="2000" dirty="0">
                    <a:latin typeface="Arial" charset="0"/>
                    <a:ea typeface="Arial" charset="0"/>
                    <a:cs typeface="Arial" charset="0"/>
                  </a:rPr>
                  <a:t>,</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1.  If the split results in two nodes with N</a:t>
                </a:r>
                <a:r>
                  <a:rPr lang="en-US" sz="2000" baseline="-25000" dirty="0">
                    <a:latin typeface="Arial" charset="0"/>
                    <a:ea typeface="Arial" charset="0"/>
                    <a:cs typeface="Arial" charset="0"/>
                  </a:rPr>
                  <a:t>1</a:t>
                </a:r>
                <a:r>
                  <a:rPr lang="en-US" sz="2000" dirty="0">
                    <a:latin typeface="Arial" charset="0"/>
                    <a:ea typeface="Arial" charset="0"/>
                    <a:cs typeface="Arial" charset="0"/>
                  </a:rPr>
                  <a:t> having population (1,2) and N</a:t>
                </a:r>
                <a:r>
                  <a:rPr lang="en-US" sz="2000" baseline="-25000" dirty="0">
                    <a:latin typeface="Arial" charset="0"/>
                    <a:ea typeface="Arial" charset="0"/>
                    <a:cs typeface="Arial" charset="0"/>
                  </a:rPr>
                  <a:t>2</a:t>
                </a:r>
                <a:r>
                  <a:rPr lang="en-US" sz="2000" dirty="0">
                    <a:latin typeface="Arial" charset="0"/>
                    <a:ea typeface="Arial" charset="0"/>
                    <a:cs typeface="Arial" charset="0"/>
                  </a:rPr>
                  <a:t> having population (2,1)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.09.   The first split is far better.</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753600"/>
                <a:ext cx="11582400" cy="4688480"/>
              </a:xfrm>
              <a:blipFill>
                <a:blip r:embed="rId3"/>
                <a:stretch>
                  <a:fillRect l="-548" t="-1081"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87</a:t>
            </a:fld>
            <a:endParaRPr lang="en-US" dirty="0"/>
          </a:p>
        </p:txBody>
      </p:sp>
    </p:spTree>
    <p:extLst>
      <p:ext uri="{BB962C8B-B14F-4D97-AF65-F5344CB8AC3E}">
        <p14:creationId xmlns:p14="http://schemas.microsoft.com/office/powerpoint/2010/main" val="4842991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Principal component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5974" y="1563329"/>
                <a:ext cx="11651226" cy="463208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Orthogonal projection of data to lower dimension</a:t>
                </a:r>
              </a:p>
              <a:p>
                <a:pPr marL="800100" lvl="1" indent="-342900" algn="l">
                  <a:buFont typeface="Arial" panose="020B0604020202020204" pitchFamily="34" charset="0"/>
                  <a:buChar char="•"/>
                </a:pPr>
                <a:r>
                  <a:rPr lang="en-US" dirty="0">
                    <a:latin typeface="Arial" charset="0"/>
                    <a:ea typeface="Arial" charset="0"/>
                    <a:cs typeface="Arial" charset="0"/>
                  </a:rPr>
                  <a:t>Maximize variance of projected data</a:t>
                </a:r>
              </a:p>
              <a:p>
                <a:pPr marL="800100" lvl="1" indent="-342900" algn="l">
                  <a:buFont typeface="Arial" panose="020B0604020202020204" pitchFamily="34" charset="0"/>
                  <a:buChar char="•"/>
                </a:pPr>
                <a:r>
                  <a:rPr lang="en-US" dirty="0">
                    <a:latin typeface="Arial" charset="0"/>
                    <a:ea typeface="Arial" charset="0"/>
                    <a:cs typeface="Arial" charset="0"/>
                  </a:rPr>
                  <a:t>Minimize mean squared distance between data points and projections</a:t>
                </a:r>
              </a:p>
              <a:p>
                <a:pPr marL="342900" indent="-342900" algn="l">
                  <a:buFont typeface="Arial" panose="020B0604020202020204" pitchFamily="34" charset="0"/>
                  <a:buChar char="•"/>
                </a:pPr>
                <a:r>
                  <a:rPr lang="en-US" sz="2000" dirty="0">
                    <a:latin typeface="Arial" charset="0"/>
                    <a:ea typeface="Arial" charset="0"/>
                    <a:cs typeface="Arial" charset="0"/>
                  </a:rPr>
                  <a:t>First principal component is largest eigenvector of covariance.  Same as maximizing binary form subject to ||w|| = 1.</a:t>
                </a:r>
              </a:p>
              <a:p>
                <a:pPr marL="342900" indent="-342900" algn="l">
                  <a:buFont typeface="Arial" panose="020B0604020202020204" pitchFamily="34" charset="0"/>
                  <a:buChar char="•"/>
                </a:pPr>
                <a:r>
                  <a:rPr lang="en-US" sz="2000" b="0" dirty="0">
                    <a:latin typeface="Arial" panose="020B0604020202020204" pitchFamily="34" charset="0"/>
                    <a:ea typeface="Cambria Math" panose="02040503050406030204" pitchFamily="18" charset="0"/>
                    <a:cs typeface="Arial" panose="020B0604020202020204" pitchFamily="34" charset="0"/>
                  </a:rPr>
                  <a:t>Let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charset="0"/>
                      </a:rPr>
                      <m:t>𝑋</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ea typeface="Cambria Math" panose="02040503050406030204" pitchFamily="18" charset="0"/>
                                <a:cs typeface="Arial" charset="0"/>
                              </a:rPr>
                              <m:t>𝑖</m:t>
                            </m:r>
                          </m:sub>
                        </m:sSub>
                      </m:e>
                    </m:d>
                  </m:oMath>
                </a14:m>
                <a:r>
                  <a:rPr lang="en-US" sz="2000" dirty="0">
                    <a:latin typeface="Arial" charset="0"/>
                    <a:ea typeface="Arial" charset="0"/>
                    <a:cs typeface="Arial" charset="0"/>
                  </a:rPr>
                  <a:t>.  M = XX</a:t>
                </a:r>
                <a:r>
                  <a:rPr lang="en-US" sz="2000" baseline="30000" dirty="0">
                    <a:latin typeface="Arial" charset="0"/>
                    <a:ea typeface="Arial" charset="0"/>
                    <a:cs typeface="Arial" charset="0"/>
                  </a:rPr>
                  <a:t>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Second principal component is orthogonal to first and second eigenvectors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5974" y="1563329"/>
                <a:ext cx="11651226" cy="4632088"/>
              </a:xfrm>
              <a:blipFill>
                <a:blip r:embed="rId3"/>
                <a:stretch>
                  <a:fillRect l="-436" t="-10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dirty="0"/>
          </a:p>
        </p:txBody>
      </p:sp>
      <p:sp>
        <p:nvSpPr>
          <p:cNvPr id="4" name="TextBox 3">
            <a:extLst>
              <a:ext uri="{FF2B5EF4-FFF2-40B4-BE49-F238E27FC236}">
                <a16:creationId xmlns:a16="http://schemas.microsoft.com/office/drawing/2014/main" id="{98CAB474-AFFF-5245-9BB2-3DA9EF55C4CB}"/>
              </a:ext>
            </a:extLst>
          </p:cNvPr>
          <p:cNvSpPr txBox="1"/>
          <p:nvPr/>
        </p:nvSpPr>
        <p:spPr>
          <a:xfrm>
            <a:off x="2576945" y="6356351"/>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9017539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PCA example</a:t>
            </a:r>
          </a:p>
        </p:txBody>
      </p:sp>
      <p:sp>
        <p:nvSpPr>
          <p:cNvPr id="3" name="Content Placeholder 2"/>
          <p:cNvSpPr>
            <a:spLocks noGrp="1"/>
          </p:cNvSpPr>
          <p:nvPr>
            <p:ph idx="1"/>
          </p:nvPr>
        </p:nvSpPr>
        <p:spPr>
          <a:xfrm>
            <a:off x="557761" y="1559169"/>
            <a:ext cx="11224507" cy="4651238"/>
          </a:xfrm>
        </p:spPr>
        <p:txBody>
          <a:bodyPr>
            <a:noAutofit/>
          </a:bodyPr>
          <a:lstStyle/>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PCA data</a:t>
            </a:r>
          </a:p>
          <a:p>
            <a:pPr lvl="1" algn="l">
              <a:spcBef>
                <a:spcPts val="0"/>
              </a:spcBef>
            </a:pPr>
            <a:r>
              <a:rPr lang="en-US" dirty="0">
                <a:latin typeface="Courier New" panose="02070309020205020404" pitchFamily="49" charset="0"/>
                <a:cs typeface="Courier New" panose="02070309020205020404" pitchFamily="49" charset="0"/>
              </a:rPr>
              <a:t>  1.0000   1.0000   1.0000</a:t>
            </a:r>
          </a:p>
          <a:p>
            <a:pPr lvl="1" algn="l">
              <a:spcBef>
                <a:spcPts val="0"/>
              </a:spcBef>
            </a:pPr>
            <a:r>
              <a:rPr lang="en-US" dirty="0">
                <a:latin typeface="Courier New" panose="02070309020205020404" pitchFamily="49" charset="0"/>
                <a:cs typeface="Courier New" panose="02070309020205020404" pitchFamily="49" charset="0"/>
              </a:rPr>
              <a:t>  2.0000   1.0000   0.5000</a:t>
            </a:r>
          </a:p>
          <a:p>
            <a:pPr lvl="1" algn="l">
              <a:spcBef>
                <a:spcPts val="0"/>
              </a:spcBef>
            </a:pPr>
            <a:r>
              <a:rPr lang="en-US" dirty="0">
                <a:latin typeface="Courier New" panose="02070309020205020404" pitchFamily="49" charset="0"/>
                <a:cs typeface="Courier New" panose="02070309020205020404" pitchFamily="49" charset="0"/>
              </a:rPr>
              <a:t>  3.0000   1.0000   0.3333</a:t>
            </a:r>
          </a:p>
          <a:p>
            <a:pPr lvl="1" algn="l">
              <a:spcBef>
                <a:spcPts val="0"/>
              </a:spcBef>
            </a:pPr>
            <a:r>
              <a:rPr lang="en-US" dirty="0">
                <a:latin typeface="Courier New" panose="02070309020205020404" pitchFamily="49" charset="0"/>
                <a:cs typeface="Courier New" panose="02070309020205020404" pitchFamily="49" charset="0"/>
              </a:rPr>
              <a:t>  4.0000   1.0000   0.2500</a:t>
            </a:r>
          </a:p>
          <a:p>
            <a:pPr lvl="1" algn="l">
              <a:spcBef>
                <a:spcPts val="0"/>
              </a:spcBef>
            </a:pPr>
            <a:r>
              <a:rPr lang="en-US" dirty="0">
                <a:latin typeface="Courier New" panose="02070309020205020404" pitchFamily="49" charset="0"/>
                <a:cs typeface="Courier New" panose="02070309020205020404" pitchFamily="49" charset="0"/>
              </a:rPr>
              <a:t>  5.0000   1.0000   0.2000</a:t>
            </a:r>
          </a:p>
          <a:p>
            <a:pPr lvl="1" algn="l">
              <a:spcBef>
                <a:spcPts val="0"/>
              </a:spcBef>
            </a:pPr>
            <a:r>
              <a:rPr lang="en-US" dirty="0">
                <a:latin typeface="Courier New" panose="02070309020205020404" pitchFamily="49" charset="0"/>
                <a:cs typeface="Courier New" panose="02070309020205020404" pitchFamily="49" charset="0"/>
              </a:rPr>
              <a:t>  6.0000   1.0000   0.1667</a:t>
            </a:r>
          </a:p>
          <a:p>
            <a:pPr lvl="1" algn="l">
              <a:spcBef>
                <a:spcPts val="0"/>
              </a:spcBef>
            </a:pPr>
            <a:r>
              <a:rPr lang="en-US" dirty="0">
                <a:latin typeface="Courier New" panose="02070309020205020404" pitchFamily="49" charset="0"/>
                <a:cs typeface="Courier New" panose="02070309020205020404" pitchFamily="49" charset="0"/>
              </a:rPr>
              <a:t>  7.0000   1.0000   0.1429</a:t>
            </a:r>
          </a:p>
          <a:p>
            <a:pPr lvl="1" algn="l">
              <a:spcBef>
                <a:spcPts val="0"/>
              </a:spcBef>
            </a:pPr>
            <a:r>
              <a:rPr lang="en-US" dirty="0">
                <a:latin typeface="Courier New" panose="02070309020205020404" pitchFamily="49" charset="0"/>
                <a:cs typeface="Courier New" panose="02070309020205020404" pitchFamily="49" charset="0"/>
              </a:rPr>
              <a:t>  8.0000   1.0000   0.1250</a:t>
            </a:r>
          </a:p>
          <a:p>
            <a:pPr lvl="1" algn="l">
              <a:spcBef>
                <a:spcPts val="0"/>
              </a:spcBef>
            </a:pPr>
            <a:r>
              <a:rPr lang="en-US" dirty="0">
                <a:latin typeface="Courier New" panose="02070309020205020404" pitchFamily="49" charset="0"/>
                <a:cs typeface="Courier New" panose="02070309020205020404" pitchFamily="49" charset="0"/>
              </a:rPr>
              <a:t>  9.0000   1.0000   0.1111</a:t>
            </a:r>
          </a:p>
          <a:p>
            <a:pPr lvl="1" algn="l">
              <a:spcBef>
                <a:spcPts val="0"/>
              </a:spcBef>
            </a:pPr>
            <a:r>
              <a:rPr lang="en-US" dirty="0">
                <a:latin typeface="Courier New" panose="02070309020205020404" pitchFamily="49" charset="0"/>
                <a:cs typeface="Courier New" panose="02070309020205020404" pitchFamily="49" charset="0"/>
              </a:rPr>
              <a:t> 10.0000   1.0000   0.1000</a:t>
            </a:r>
            <a:br>
              <a:rPr lang="en-US" dirty="0"/>
            </a:br>
            <a:endParaRPr lang="en-US" dirty="0"/>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Direction with greatest variation:   0.9993   0.0000  -0.0373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dirty="0"/>
          </a:p>
        </p:txBody>
      </p:sp>
    </p:spTree>
    <p:extLst>
      <p:ext uri="{BB962C8B-B14F-4D97-AF65-F5344CB8AC3E}">
        <p14:creationId xmlns:p14="http://schemas.microsoft.com/office/powerpoint/2010/main" val="4094833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331893" cy="868362"/>
          </a:xfrm>
        </p:spPr>
        <p:txBody>
          <a:bodyPr anchor="ctr">
            <a:noAutofit/>
          </a:bodyPr>
          <a:lstStyle/>
          <a:p>
            <a:pPr algn="ctr"/>
            <a:r>
              <a:rPr lang="en-US" sz="4400" dirty="0">
                <a:latin typeface="Arial" charset="0"/>
                <a:ea typeface="Arial" charset="0"/>
                <a:cs typeface="Arial" charset="0"/>
              </a:rPr>
              <a:t>Information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773382"/>
                <a:ext cx="11582400" cy="476553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Entropy:  Let X be a random variable from a sample space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with distribution P.  The entropy of X is</a:t>
                </a:r>
              </a:p>
              <a:p>
                <a:pPr lvl="2" algn="l"/>
                <a:r>
                  <a:rPr lang="en-US" sz="2000" dirty="0">
                    <a:latin typeface="Arial" charset="0"/>
                    <a:ea typeface="Arial" charset="0"/>
                    <a:cs typeface="Arial" charset="0"/>
                  </a:rPr>
                  <a:t>H(X)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m:t>
                        </m:r>
                      </m:e>
                    </m:nary>
                  </m:oMath>
                </a14:m>
                <a:r>
                  <a:rPr lang="en-US" sz="2000" dirty="0">
                    <a:latin typeface="Arial" charset="0"/>
                    <a:ea typeface="Arial" charset="0"/>
                    <a:cs typeface="Arial" charset="0"/>
                  </a:rPr>
                  <a:t> P(X=x</a:t>
                </a:r>
                <a:r>
                  <a:rPr lang="en-US" sz="2000" baseline="-25000" dirty="0">
                    <a:latin typeface="Arial" charset="0"/>
                    <a:ea typeface="Arial" charset="0"/>
                    <a:cs typeface="Arial" charset="0"/>
                  </a:rPr>
                  <a:t>k</a:t>
                </a:r>
                <a:r>
                  <a:rPr lang="en-US" sz="2000" dirty="0">
                    <a:latin typeface="Arial" charset="0"/>
                    <a:ea typeface="Arial" charset="0"/>
                    <a:cs typeface="Arial" charset="0"/>
                  </a:rPr>
                  <a:t>)lg(P(X=x</a:t>
                </a:r>
                <a:r>
                  <a:rPr lang="en-US" sz="2000" baseline="-25000" dirty="0">
                    <a:latin typeface="Arial" charset="0"/>
                    <a:ea typeface="Arial" charset="0"/>
                    <a:cs typeface="Arial" charset="0"/>
                  </a:rPr>
                  <a:t>k</a:t>
                </a:r>
                <a:r>
                  <a:rPr lang="en-US" sz="2000" dirty="0">
                    <a:latin typeface="Arial" charset="0"/>
                    <a:ea typeface="Arial" charset="0"/>
                    <a:cs typeface="Arial" charset="0"/>
                  </a:rPr>
                  <a:t>) )  where lg(x)= log</a:t>
                </a:r>
                <a:r>
                  <a:rPr lang="en-US" sz="2000" baseline="-25000" dirty="0">
                    <a:latin typeface="Arial" charset="0"/>
                    <a:ea typeface="Arial" charset="0"/>
                    <a:cs typeface="Arial" charset="0"/>
                  </a:rPr>
                  <a:t>2</a:t>
                </a:r>
                <a:r>
                  <a:rPr lang="en-US" sz="2000" dirty="0">
                    <a:latin typeface="Arial" charset="0"/>
                    <a:ea typeface="Arial" charset="0"/>
                    <a:cs typeface="Arial" charset="0"/>
                  </a:rPr>
                  <a:t>(x).</a:t>
                </a:r>
              </a:p>
              <a:p>
                <a:pPr lvl="2" algn="l"/>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Mutual information: Let X and Y be random variables, define the mutual information</a:t>
                </a:r>
              </a:p>
              <a:p>
                <a:pPr marL="800100" lvl="1" indent="-342900" algn="l">
                  <a:spcBef>
                    <a:spcPts val="0"/>
                  </a:spcBef>
                  <a:buFont typeface="Arial" charset="0"/>
                  <a:buChar char="•"/>
                </a:pPr>
                <a:r>
                  <a:rPr lang="en-US" dirty="0">
                    <a:latin typeface="Arial" charset="0"/>
                    <a:ea typeface="Arial" charset="0"/>
                    <a:cs typeface="Arial" charset="0"/>
                  </a:rPr>
                  <a:t>I(X,Y) = H(X) - H(X|Y)</a:t>
                </a:r>
              </a:p>
              <a:p>
                <a:pPr marL="800100" lvl="1" indent="-342900" algn="l">
                  <a:spcBef>
                    <a:spcPts val="0"/>
                  </a:spcBef>
                  <a:buFont typeface="Arial" charset="0"/>
                  <a:buChar char="•"/>
                </a:pPr>
                <a:r>
                  <a:rPr lang="en-US" dirty="0">
                    <a:latin typeface="Arial" charset="0"/>
                    <a:ea typeface="Arial" charset="0"/>
                    <a:cs typeface="Arial" charset="0"/>
                  </a:rPr>
                  <a:t>If X and Y are independent, H(X, Y)= H(X) + H(Y)</a:t>
                </a:r>
              </a:p>
              <a:p>
                <a:pPr marL="800100" lvl="1" indent="-342900" algn="l">
                  <a:spcBef>
                    <a:spcPts val="0"/>
                  </a:spcBef>
                  <a:buFont typeface="Arial" charset="0"/>
                  <a:buChar char="•"/>
                </a:pPr>
                <a:r>
                  <a:rPr lang="en-US" dirty="0">
                    <a:latin typeface="Arial" panose="020B0604020202020204" pitchFamily="34" charset="0"/>
                    <a:ea typeface="Arial" charset="0"/>
                    <a:cs typeface="Arial" panose="020B0604020202020204" pitchFamily="34" charset="0"/>
                  </a:rPr>
                  <a:t>Suppose p(x) is an unknown distribution modelled by q(x).  Define </a:t>
                </a:r>
                <a14:m>
                  <m:oMath xmlns:m="http://schemas.openxmlformats.org/officeDocument/2006/math">
                    <m:r>
                      <a:rPr lang="en-US" b="0" i="1" smtClean="0">
                        <a:latin typeface="Cambria Math" panose="02040503050406030204" pitchFamily="18" charset="0"/>
                        <a:ea typeface="Arial" charset="0"/>
                        <a:cs typeface="Arial" charset="0"/>
                      </a:rPr>
                      <m:t>𝐾</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𝑝</m:t>
                    </m:r>
                    <m:r>
                      <a:rPr lang="en-US" b="0" i="1" smtClean="0">
                        <a:latin typeface="Cambria Math" panose="02040503050406030204" pitchFamily="18" charset="0"/>
                        <a:ea typeface="Arial" charset="0"/>
                        <a:cs typeface="Arial" charset="0"/>
                      </a:rPr>
                      <m:t>|</m:t>
                    </m:r>
                    <m:d>
                      <m:dPr>
                        <m:begChr m:val="|"/>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𝑞</m:t>
                        </m:r>
                      </m:e>
                    </m:d>
                    <m:r>
                      <a:rPr lang="en-US" b="0" i="1" smtClean="0">
                        <a:latin typeface="Cambria Math" panose="02040503050406030204" pitchFamily="18" charset="0"/>
                        <a:ea typeface="Arial" charset="0"/>
                        <a:cs typeface="Arial" charset="0"/>
                      </a:rPr>
                      <m:t>=−</m:t>
                    </m:r>
                    <m:nary>
                      <m:naryPr>
                        <m:limLoc m:val="undOvr"/>
                        <m:subHide m:val="on"/>
                        <m:supHide m:val="on"/>
                        <m:ctrlPr>
                          <a:rPr lang="en-US" b="0" i="1" smtClean="0">
                            <a:latin typeface="Cambria Math" panose="02040503050406030204" pitchFamily="18" charset="0"/>
                            <a:cs typeface="Arial" charset="0"/>
                          </a:rPr>
                        </m:ctrlPr>
                      </m:naryPr>
                      <m:sub/>
                      <m:sup/>
                      <m:e>
                        <m:r>
                          <a:rPr lang="en-US" b="0" i="1" smtClean="0">
                            <a:latin typeface="Cambria Math" panose="02040503050406030204" pitchFamily="18" charset="0"/>
                            <a:cs typeface="Arial" charset="0"/>
                          </a:rPr>
                          <m:t>𝑝</m:t>
                        </m:r>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𝑥</m:t>
                            </m:r>
                          </m:e>
                        </m:d>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𝑞</m:t>
                            </m:r>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num>
                          <m:den>
                            <m:r>
                              <a:rPr lang="en-US" b="0" i="1" smtClean="0">
                                <a:latin typeface="Cambria Math" panose="02040503050406030204" pitchFamily="18" charset="0"/>
                                <a:cs typeface="Arial" charset="0"/>
                              </a:rPr>
                              <m:t>𝑝</m:t>
                            </m:r>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den>
                        </m:f>
                        <m:r>
                          <a:rPr lang="en-US" b="0" i="1" smtClean="0">
                            <a:latin typeface="Cambria Math" panose="02040503050406030204" pitchFamily="18" charset="0"/>
                            <a:cs typeface="Arial" charset="0"/>
                          </a:rPr>
                          <m:t> </m:t>
                        </m:r>
                        <m:r>
                          <a:rPr lang="en-US" b="0" i="1" smtClean="0">
                            <a:latin typeface="Cambria Math" panose="02040503050406030204" pitchFamily="18" charset="0"/>
                            <a:cs typeface="Arial" charset="0"/>
                          </a:rPr>
                          <m:t>𝑑𝑥</m:t>
                        </m:r>
                      </m:e>
                    </m:nary>
                  </m:oMath>
                </a14:m>
                <a:r>
                  <a:rPr lang="en-US" dirty="0">
                    <a:latin typeface="Arial" charset="0"/>
                    <a:ea typeface="Arial" charset="0"/>
                    <a:cs typeface="Arial" charset="0"/>
                  </a:rPr>
                  <a:t>.  The mutual information is I(X,Y) = K(p(x,y)||p(x)p(y)).</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773382"/>
                <a:ext cx="11582400" cy="4765531"/>
              </a:xfrm>
              <a:blipFill>
                <a:blip r:embed="rId3"/>
                <a:stretch>
                  <a:fillRect l="-548" t="-1330"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dirty="0"/>
          </a:p>
        </p:txBody>
      </p:sp>
    </p:spTree>
    <p:extLst>
      <p:ext uri="{BB962C8B-B14F-4D97-AF65-F5344CB8AC3E}">
        <p14:creationId xmlns:p14="http://schemas.microsoft.com/office/powerpoint/2010/main" val="1246627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Ensemble learning</a:t>
            </a:r>
          </a:p>
        </p:txBody>
      </p:sp>
      <p:sp>
        <p:nvSpPr>
          <p:cNvPr id="3" name="Content Placeholder 2"/>
          <p:cNvSpPr>
            <a:spLocks noGrp="1"/>
          </p:cNvSpPr>
          <p:nvPr>
            <p:ph idx="1"/>
          </p:nvPr>
        </p:nvSpPr>
        <p:spPr>
          <a:xfrm>
            <a:off x="304800" y="2224216"/>
            <a:ext cx="11582400" cy="3361038"/>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Given classifiers h</a:t>
            </a:r>
            <a:r>
              <a:rPr lang="en-US" baseline="-25000" dirty="0">
                <a:latin typeface="Arial" charset="0"/>
                <a:ea typeface="Arial" charset="0"/>
                <a:cs typeface="Arial" charset="0"/>
              </a:rPr>
              <a:t>1</a:t>
            </a:r>
            <a:r>
              <a:rPr lang="en-US" dirty="0">
                <a:latin typeface="Arial" charset="0"/>
                <a:ea typeface="Arial" charset="0"/>
                <a:cs typeface="Arial" charset="0"/>
              </a:rPr>
              <a:t>, …, h</a:t>
            </a:r>
            <a:r>
              <a:rPr lang="en-US" baseline="-25000" dirty="0">
                <a:latin typeface="Arial" charset="0"/>
                <a:ea typeface="Arial" charset="0"/>
                <a:cs typeface="Arial" charset="0"/>
              </a:rPr>
              <a:t>L</a:t>
            </a:r>
            <a:r>
              <a:rPr lang="en-US" dirty="0">
                <a:latin typeface="Arial" charset="0"/>
                <a:ea typeface="Arial" charset="0"/>
                <a:cs typeface="Arial" charset="0"/>
              </a:rPr>
              <a:t>, construct classifier H(x) that combines them.</a:t>
            </a:r>
          </a:p>
          <a:p>
            <a:pPr marL="342900" indent="-342900" algn="l">
              <a:buFont typeface="Arial" panose="020B0604020202020204" pitchFamily="34" charset="0"/>
              <a:buChar char="•"/>
            </a:pPr>
            <a:r>
              <a:rPr lang="en-US" dirty="0">
                <a:latin typeface="Arial" charset="0"/>
                <a:ea typeface="Arial" charset="0"/>
                <a:cs typeface="Arial" charset="0"/>
              </a:rPr>
              <a:t>Requires diversity:  different classifiers should make different mistakes</a:t>
            </a:r>
          </a:p>
          <a:p>
            <a:pPr marL="342900" indent="-342900" algn="l">
              <a:buFont typeface="Arial" panose="020B0604020202020204" pitchFamily="34" charset="0"/>
              <a:buChar char="•"/>
            </a:pPr>
            <a:r>
              <a:rPr lang="en-US" dirty="0">
                <a:latin typeface="Arial" charset="0"/>
                <a:ea typeface="Arial" charset="0"/>
                <a:cs typeface="Arial" charset="0"/>
              </a:rPr>
              <a:t>Adaboost (adaptive bosting) is an example.</a:t>
            </a:r>
            <a:endParaRPr lang="en-US" sz="28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dirty="0"/>
          </a:p>
        </p:txBody>
      </p:sp>
      <p:sp>
        <p:nvSpPr>
          <p:cNvPr id="4" name="TextBox 3">
            <a:extLst>
              <a:ext uri="{FF2B5EF4-FFF2-40B4-BE49-F238E27FC236}">
                <a16:creationId xmlns:a16="http://schemas.microsoft.com/office/drawing/2014/main" id="{BAF02553-1F5F-994C-B916-FE6B6ED2A877}"/>
              </a:ext>
            </a:extLst>
          </p:cNvPr>
          <p:cNvSpPr txBox="1"/>
          <p:nvPr/>
        </p:nvSpPr>
        <p:spPr>
          <a:xfrm>
            <a:off x="3496962" y="5980670"/>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28049629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AdaBoost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56372"/>
                <a:ext cx="11582400" cy="4381013"/>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Turn T base learners into high performance classifier by weighting them.</a:t>
                </a:r>
              </a:p>
              <a:p>
                <a:pPr lvl="1" algn="l"/>
                <a:endParaRPr lang="en-US" dirty="0">
                  <a:latin typeface="Arial" charset="0"/>
                  <a:ea typeface="Arial" charset="0"/>
                  <a:cs typeface="Arial" charset="0"/>
                </a:endParaRPr>
              </a:p>
              <a:p>
                <a:pPr lvl="1" algn="l">
                  <a:spcBef>
                    <a:spcPts val="0"/>
                  </a:spcBef>
                </a:pPr>
                <a:r>
                  <a:rPr lang="en-US" dirty="0">
                    <a:latin typeface="Arial" charset="0"/>
                    <a:ea typeface="Arial" charset="0"/>
                    <a:cs typeface="Arial" charset="0"/>
                  </a:rPr>
                  <a:t>Input: Training data, (</a:t>
                </a:r>
                <a:r>
                  <a:rPr lang="en-US" b="1" dirty="0">
                    <a:latin typeface="Arial" charset="0"/>
                    <a:ea typeface="Arial" charset="0"/>
                    <a:cs typeface="Arial" charset="0"/>
                  </a:rPr>
                  <a:t>x</a:t>
                </a:r>
                <a:r>
                  <a:rPr lang="en-US" dirty="0">
                    <a:latin typeface="Arial" charset="0"/>
                    <a:ea typeface="Arial" charset="0"/>
                    <a:cs typeface="Arial" charset="0"/>
                  </a:rPr>
                  <a:t>(i), y(i)), I = 1,…,m</a:t>
                </a:r>
              </a:p>
              <a:p>
                <a:pPr lvl="1" algn="l">
                  <a:spcBef>
                    <a:spcPts val="0"/>
                  </a:spcBef>
                </a:pPr>
                <a:r>
                  <a:rPr lang="en-US" dirty="0">
                    <a:latin typeface="Arial" charset="0"/>
                    <a:ea typeface="Arial" charset="0"/>
                    <a:cs typeface="Arial" charset="0"/>
                  </a:rPr>
                  <a:t>Initialize: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𝑤</m:t>
                        </m:r>
                      </m:e>
                      <m:sub>
                        <m:r>
                          <a:rPr lang="en-US" b="0" i="1" smtClean="0">
                            <a:latin typeface="Cambria Math" panose="02040503050406030204" pitchFamily="18" charset="0"/>
                            <a:cs typeface="Arial" charset="0"/>
                          </a:rPr>
                          <m:t>1</m:t>
                        </m:r>
                      </m:sub>
                    </m:sSub>
                    <m:r>
                      <a:rPr lang="en-US" b="0" i="1" smtClean="0">
                        <a:latin typeface="Cambria Math" panose="02040503050406030204" pitchFamily="18" charset="0"/>
                        <a:cs typeface="Arial" charset="0"/>
                      </a:rPr>
                      <m:t>=</m:t>
                    </m:r>
                    <m:r>
                      <a:rPr lang="en-US" b="0" i="0"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𝑚</m:t>
                        </m:r>
                      </m:den>
                    </m:f>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𝑚</m:t>
                        </m:r>
                      </m:den>
                    </m:f>
                    <m:r>
                      <a:rPr lang="en-US" b="0" i="1" smtClean="0">
                        <a:latin typeface="Cambria Math" panose="02040503050406030204" pitchFamily="18" charset="0"/>
                        <a:cs typeface="Arial" charset="0"/>
                      </a:rPr>
                      <m:t>, …,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𝑚</m:t>
                        </m:r>
                      </m:den>
                    </m:f>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lvl="1" algn="l">
                  <a:spcBef>
                    <a:spcPts val="0"/>
                  </a:spcBef>
                </a:pPr>
                <a:r>
                  <a:rPr lang="en-US" dirty="0">
                    <a:latin typeface="Arial" charset="0"/>
                    <a:ea typeface="Arial" charset="0"/>
                    <a:cs typeface="Arial" charset="0"/>
                  </a:rPr>
                  <a:t>for(t=1 to T) {</a:t>
                </a:r>
              </a:p>
              <a:p>
                <a:pPr lvl="2" algn="l">
                  <a:spcBef>
                    <a:spcPts val="0"/>
                  </a:spcBef>
                </a:pPr>
                <a:r>
                  <a:rPr lang="en-US" sz="2000" dirty="0">
                    <a:latin typeface="Arial" charset="0"/>
                    <a:ea typeface="Arial" charset="0"/>
                    <a:cs typeface="Arial" charset="0"/>
                  </a:rPr>
                  <a:t>Train h</a:t>
                </a:r>
                <a:r>
                  <a:rPr lang="en-US" sz="2000" baseline="-25000" dirty="0">
                    <a:latin typeface="Arial" charset="0"/>
                    <a:ea typeface="Arial" charset="0"/>
                    <a:cs typeface="Arial" charset="0"/>
                  </a:rPr>
                  <a:t>t</a:t>
                </a:r>
                <a:r>
                  <a:rPr lang="en-US" sz="2000" dirty="0">
                    <a:latin typeface="Arial" charset="0"/>
                    <a:ea typeface="Arial" charset="0"/>
                    <a:cs typeface="Arial" charset="0"/>
                  </a:rPr>
                  <a:t> on training data with weight </a:t>
                </a:r>
                <a:r>
                  <a:rPr lang="en-US" sz="2000" b="1" dirty="0">
                    <a:latin typeface="Arial" charset="0"/>
                    <a:ea typeface="Arial" charset="0"/>
                    <a:cs typeface="Arial" charset="0"/>
                  </a:rPr>
                  <a:t>w</a:t>
                </a:r>
                <a:r>
                  <a:rPr lang="en-US" sz="2000" baseline="-25000" dirty="0">
                    <a:latin typeface="Arial" charset="0"/>
                    <a:ea typeface="Arial" charset="0"/>
                    <a:cs typeface="Arial" charset="0"/>
                  </a:rPr>
                  <a:t>t</a:t>
                </a:r>
                <a:r>
                  <a:rPr lang="en-US" sz="2000" dirty="0">
                    <a:latin typeface="Arial" charset="0"/>
                    <a:ea typeface="Arial" charset="0"/>
                    <a:cs typeface="Arial" charset="0"/>
                  </a:rPr>
                  <a:t>.</a:t>
                </a:r>
              </a:p>
              <a:p>
                <a:pPr lvl="2" algn="l">
                  <a:spcBef>
                    <a:spcPts val="0"/>
                  </a:spcBef>
                </a:pPr>
                <a:r>
                  <a:rPr lang="en-US" sz="2000" dirty="0">
                    <a:latin typeface="Arial" charset="0"/>
                    <a:ea typeface="Arial" charset="0"/>
                    <a:cs typeface="Arial" charset="0"/>
                  </a:rPr>
                  <a:t>Compute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 </m:t>
                    </m:r>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m:rPr>
                                <m:brk m:alnAt="7"/>
                              </m:rPr>
                              <a:rPr lang="en-US" sz="2000" b="0" i="1" smtClean="0">
                                <a:latin typeface="Cambria Math" panose="02040503050406030204" pitchFamily="18" charset="0"/>
                                <a:cs typeface="Arial" charset="0"/>
                              </a:rPr>
                              <m:t>𝑖</m:t>
                            </m:r>
                          </m:e>
                        </m:d>
                        <m:r>
                          <m:rPr>
                            <m:brk m:alnAt="7"/>
                          </m:rP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𝑡</m:t>
                            </m:r>
                          </m:sub>
                        </m:sSub>
                        <m:r>
                          <m:rPr>
                            <m:brk m:alnAt="7"/>
                          </m:rPr>
                          <a:rPr lang="en-US" sz="2000" b="0" i="1" smtClean="0">
                            <a:latin typeface="Cambria Math" panose="02040503050406030204" pitchFamily="18" charset="0"/>
                            <a:ea typeface="Cambria Math" panose="02040503050406030204" pitchFamily="18" charset="0"/>
                            <a:cs typeface="Arial" charset="0"/>
                          </a:rPr>
                          <m:t>(</m:t>
                        </m:r>
                        <m:r>
                          <m:rPr>
                            <m:brk m:alnAt="7"/>
                          </m:rP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m:rPr>
                                <m:brk m:alnAt="7"/>
                              </m:rPr>
                              <a:rPr lang="en-US" sz="2000" b="0" i="1" smtClean="0">
                                <a:latin typeface="Cambria Math" panose="02040503050406030204" pitchFamily="18" charset="0"/>
                                <a:ea typeface="Cambria Math" panose="02040503050406030204" pitchFamily="18" charset="0"/>
                                <a:cs typeface="Arial" charset="0"/>
                              </a:rPr>
                              <m:t>𝑖</m:t>
                            </m:r>
                          </m:e>
                        </m:d>
                        <m:r>
                          <m:rPr>
                            <m:brk m:alnAt="7"/>
                          </m:rPr>
                          <a:rPr lang="en-US" sz="2000" b="0" i="1" smtClean="0">
                            <a:latin typeface="Cambria Math" panose="02040503050406030204" pitchFamily="18" charset="0"/>
                            <a:ea typeface="Cambria Math" panose="02040503050406030204" pitchFamily="18" charset="0"/>
                            <a:cs typeface="Arial" charset="0"/>
                          </a:rPr>
                          <m:t>)</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sub>
                        </m:sSub>
                      </m:e>
                    </m:nary>
                  </m:oMath>
                </a14:m>
                <a:r>
                  <a:rPr lang="en-US" sz="2000" dirty="0">
                    <a:latin typeface="Arial" charset="0"/>
                    <a:ea typeface="Arial" charset="0"/>
                    <a:cs typeface="Arial" charset="0"/>
                  </a:rPr>
                  <a:t>, choose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𝑡</m:t>
                            </m:r>
                          </m:sub>
                        </m:sSub>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lvl="2" algn="l">
                  <a:spcBef>
                    <a:spcPts val="0"/>
                  </a:spcBef>
                </a:pPr>
                <a:r>
                  <a:rPr lang="en-US" sz="2000" dirty="0">
                    <a:latin typeface="Arial" charset="0"/>
                    <a:ea typeface="Arial" charset="0"/>
                    <a:cs typeface="Arial" charset="0"/>
                  </a:rPr>
                  <a:t>Update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 </m:t>
                        </m:r>
                      </m:sub>
                    </m:sSub>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lvl="2" algn="l">
                  <a:spcBef>
                    <a:spcPts val="0"/>
                  </a:spcBef>
                </a:pPr>
                <a:r>
                  <a:rPr lang="en-US" sz="2000" dirty="0">
                    <a:latin typeface="Arial" charset="0"/>
                    <a:ea typeface="Arial" charset="0"/>
                    <a:cs typeface="Arial" charset="0"/>
                  </a:rPr>
                  <a:t>Normalize</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  </m:t>
                        </m:r>
                        <m:r>
                          <a:rPr lang="en-US" sz="2000" i="1">
                            <a:latin typeface="Cambria Math" panose="02040503050406030204" pitchFamily="18" charset="0"/>
                            <a:cs typeface="Arial" charset="0"/>
                          </a:rPr>
                          <m:t>𝑤</m:t>
                        </m:r>
                      </m:e>
                      <m:sub>
                        <m:r>
                          <a:rPr lang="en-US" sz="2000" i="1">
                            <a:latin typeface="Cambria Math" panose="02040503050406030204" pitchFamily="18" charset="0"/>
                            <a:cs typeface="Arial" charset="0"/>
                          </a:rPr>
                          <m:t>𝑡</m:t>
                        </m:r>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𝑤</m:t>
                            </m:r>
                          </m:e>
                          <m:sub>
                            <m:r>
                              <a:rPr lang="en-US" sz="2000" i="1">
                                <a:latin typeface="Cambria Math" panose="02040503050406030204" pitchFamily="18" charset="0"/>
                                <a:cs typeface="Arial" charset="0"/>
                              </a:rPr>
                              <m:t>𝑡</m:t>
                            </m:r>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𝑖</m:t>
                            </m:r>
                          </m:sub>
                        </m:sSub>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𝑤</m:t>
                                </m:r>
                              </m:e>
                              <m:sub>
                                <m:r>
                                  <a:rPr lang="en-US" sz="2000" i="1">
                                    <a:latin typeface="Cambria Math" panose="02040503050406030204" pitchFamily="18" charset="0"/>
                                    <a:cs typeface="Arial" charset="0"/>
                                  </a:rPr>
                                  <m:t>𝑡</m:t>
                                </m:r>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𝑗</m:t>
                                </m:r>
                              </m:sub>
                            </m:sSub>
                          </m:e>
                        </m:nary>
                      </m:den>
                    </m:f>
                  </m:oMath>
                </a14:m>
                <a:endParaRPr lang="en-US" sz="2000" dirty="0">
                  <a:latin typeface="Arial" charset="0"/>
                  <a:ea typeface="Arial" charset="0"/>
                  <a:cs typeface="Arial" charset="0"/>
                </a:endParaRPr>
              </a:p>
              <a:p>
                <a:pPr lvl="1" algn="l">
                  <a:spcBef>
                    <a:spcPts val="0"/>
                  </a:spcBef>
                </a:pPr>
                <a:r>
                  <a:rPr lang="en-US" dirty="0">
                    <a:latin typeface="Arial" charset="0"/>
                    <a:ea typeface="Arial" charset="0"/>
                    <a:cs typeface="Arial" charset="0"/>
                  </a:rPr>
                  <a:t>}</a:t>
                </a:r>
              </a:p>
              <a:p>
                <a:pPr lvl="1" algn="l">
                  <a:spcBef>
                    <a:spcPts val="0"/>
                  </a:spcBef>
                </a:pPr>
                <a:r>
                  <a:rPr lang="en-US" dirty="0">
                    <a:latin typeface="Arial" charset="0"/>
                    <a:ea typeface="Arial" charset="0"/>
                    <a:cs typeface="Arial" charset="0"/>
                  </a:rPr>
                  <a:t>Return </a:t>
                </a:r>
                <a14:m>
                  <m:oMath xmlns:m="http://schemas.openxmlformats.org/officeDocument/2006/math">
                    <m:r>
                      <a:rPr lang="en-US" b="0" i="1" smtClean="0">
                        <a:latin typeface="Cambria Math" panose="02040503050406030204" pitchFamily="18" charset="0"/>
                        <a:ea typeface="Arial" charset="0"/>
                        <a:cs typeface="Arial" charset="0"/>
                      </a:rPr>
                      <m:t>𝐻</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𝑥</m:t>
                        </m:r>
                      </m:e>
                    </m:d>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𝑠𝑖𝑔𝑛</m:t>
                    </m:r>
                    <m:r>
                      <a:rPr lang="en-US" b="0" i="1" smtClean="0">
                        <a:latin typeface="Cambria Math" panose="02040503050406030204" pitchFamily="18" charset="0"/>
                        <a:ea typeface="Arial" charset="0"/>
                        <a:cs typeface="Arial" charset="0"/>
                      </a:rPr>
                      <m:t>(</m:t>
                    </m:r>
                    <m:nary>
                      <m:naryPr>
                        <m:chr m:val="∑"/>
                        <m:ctrlPr>
                          <a:rPr lang="en-US" b="0"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𝑡</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𝑇</m:t>
                        </m:r>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cs typeface="Arial" charset="0"/>
                              </a:rPr>
                              <m:t>𝑡</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h</m:t>
                            </m:r>
                          </m:e>
                          <m:sub>
                            <m:r>
                              <a:rPr lang="en-US" b="0" i="1" smtClean="0">
                                <a:latin typeface="Cambria Math" panose="02040503050406030204" pitchFamily="18" charset="0"/>
                                <a:cs typeface="Arial" charset="0"/>
                              </a:rPr>
                              <m:t>𝑡</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e>
                    </m:nary>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56372"/>
                <a:ext cx="11582400" cy="4381013"/>
              </a:xfrm>
              <a:blipFill>
                <a:blip r:embed="rId3"/>
                <a:stretch>
                  <a:fillRect l="-768" t="-1734" b="-11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dirty="0"/>
          </a:p>
        </p:txBody>
      </p:sp>
      <p:sp>
        <p:nvSpPr>
          <p:cNvPr id="4" name="TextBox 3">
            <a:extLst>
              <a:ext uri="{FF2B5EF4-FFF2-40B4-BE49-F238E27FC236}">
                <a16:creationId xmlns:a16="http://schemas.microsoft.com/office/drawing/2014/main" id="{3DD8E727-6848-8B4A-9DEC-EB8FD9A1D68F}"/>
              </a:ext>
            </a:extLst>
          </p:cNvPr>
          <p:cNvSpPr txBox="1"/>
          <p:nvPr/>
        </p:nvSpPr>
        <p:spPr>
          <a:xfrm>
            <a:off x="2261286" y="6356351"/>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35746819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AdaBoost example</a:t>
            </a:r>
          </a:p>
        </p:txBody>
      </p:sp>
      <p:sp>
        <p:nvSpPr>
          <p:cNvPr id="3" name="Content Placeholder 2"/>
          <p:cNvSpPr>
            <a:spLocks noGrp="1"/>
          </p:cNvSpPr>
          <p:nvPr>
            <p:ph idx="1"/>
          </p:nvPr>
        </p:nvSpPr>
        <p:spPr>
          <a:xfrm>
            <a:off x="304800" y="1828800"/>
            <a:ext cx="7249391" cy="4800914"/>
          </a:xfrm>
        </p:spPr>
        <p:txBody>
          <a:bodyPr>
            <a:noAutofit/>
          </a:bodyPr>
          <a:lstStyle/>
          <a:p>
            <a:pPr marL="342900" indent="-342900" algn="l">
              <a:buFont typeface="Arial" panose="020B0604020202020204" pitchFamily="34" charset="0"/>
              <a:buChar char="•"/>
            </a:pPr>
            <a:r>
              <a:rPr lang="da" sz="2000">
                <a:latin typeface="Arial" charset="0"/>
                <a:cs typeface="Arial" charset="0"/>
              </a:rPr>
              <a:t>Use logistic regression to determine classifiers based on parameter 1 and parameter 2.</a:t>
            </a:r>
          </a:p>
          <a:p>
            <a:pPr marL="342900" indent="-342900" algn="l">
              <a:buFont typeface="Arial" panose="020B0604020202020204" pitchFamily="34" charset="0"/>
              <a:buChar char="•"/>
            </a:pPr>
            <a:r>
              <a:rPr lang="da" sz="2000">
                <a:latin typeface="Arial" charset="0"/>
                <a:cs typeface="Arial" charset="0"/>
              </a:rPr>
              <a:t>Combine them using AdaBoost.</a:t>
            </a: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dirty="0"/>
          </a:p>
        </p:txBody>
      </p:sp>
      <p:graphicFrame>
        <p:nvGraphicFramePr>
          <p:cNvPr id="8" name="Table 7">
            <a:extLst>
              <a:ext uri="{FF2B5EF4-FFF2-40B4-BE49-F238E27FC236}">
                <a16:creationId xmlns:a16="http://schemas.microsoft.com/office/drawing/2014/main" id="{5B4895AF-CCC5-9B4F-B6A7-356EB381CA6B}"/>
              </a:ext>
            </a:extLst>
          </p:cNvPr>
          <p:cNvGraphicFramePr>
            <a:graphicFrameLocks noGrp="1"/>
          </p:cNvGraphicFramePr>
          <p:nvPr>
            <p:extLst>
              <p:ext uri="{D42A27DB-BD31-4B8C-83A1-F6EECF244321}">
                <p14:modId xmlns:p14="http://schemas.microsoft.com/office/powerpoint/2010/main" val="812082034"/>
              </p:ext>
            </p:extLst>
          </p:nvPr>
        </p:nvGraphicFramePr>
        <p:xfrm>
          <a:off x="7769750" y="1340428"/>
          <a:ext cx="4117450" cy="4079240"/>
        </p:xfrm>
        <a:graphic>
          <a:graphicData uri="http://schemas.openxmlformats.org/drawingml/2006/table">
            <a:tbl>
              <a:tblPr firstRow="1" bandRow="1">
                <a:tableStyleId>{00A15C55-8517-42AA-B614-E9B94910E393}</a:tableStyleId>
              </a:tblPr>
              <a:tblGrid>
                <a:gridCol w="1135380">
                  <a:extLst>
                    <a:ext uri="{9D8B030D-6E8A-4147-A177-3AD203B41FA5}">
                      <a16:colId xmlns:a16="http://schemas.microsoft.com/office/drawing/2014/main" val="1384216999"/>
                    </a:ext>
                  </a:extLst>
                </a:gridCol>
                <a:gridCol w="1407913">
                  <a:extLst>
                    <a:ext uri="{9D8B030D-6E8A-4147-A177-3AD203B41FA5}">
                      <a16:colId xmlns:a16="http://schemas.microsoft.com/office/drawing/2014/main" val="4069414849"/>
                    </a:ext>
                  </a:extLst>
                </a:gridCol>
                <a:gridCol w="1574157">
                  <a:extLst>
                    <a:ext uri="{9D8B030D-6E8A-4147-A177-3AD203B41FA5}">
                      <a16:colId xmlns:a16="http://schemas.microsoft.com/office/drawing/2014/main" val="1184652535"/>
                    </a:ext>
                  </a:extLst>
                </a:gridCol>
              </a:tblGrid>
              <a:tr h="370840">
                <a:tc>
                  <a:txBody>
                    <a:bodyPr/>
                    <a:lstStyle/>
                    <a:p>
                      <a:pPr algn="r"/>
                      <a:r>
                        <a:rPr lang="en-US" dirty="0">
                          <a:solidFill>
                            <a:schemeClr val="tx1"/>
                          </a:solidFill>
                          <a:latin typeface="Arial" panose="020B0604020202020204" pitchFamily="34" charset="0"/>
                          <a:cs typeface="Arial" panose="020B0604020202020204" pitchFamily="34" charset="0"/>
                        </a:rPr>
                        <a:t>Param 1</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Param 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Decision</a:t>
                      </a:r>
                    </a:p>
                  </a:txBody>
                  <a:tcPr/>
                </a:tc>
                <a:extLst>
                  <a:ext uri="{0D108BD9-81ED-4DB2-BD59-A6C34878D82A}">
                    <a16:rowId xmlns:a16="http://schemas.microsoft.com/office/drawing/2014/main" val="624827649"/>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3</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3953238241"/>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2.1</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707412794"/>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4.5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6</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383771300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4</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3.5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346538802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3.5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2709320544"/>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7</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2161688091"/>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3</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3586153274"/>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6</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5.5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3434415582"/>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8</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6</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371019150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8</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2559408332"/>
                  </a:ext>
                </a:extLst>
              </a:tr>
            </a:tbl>
          </a:graphicData>
        </a:graphic>
      </p:graphicFrame>
      <p:sp>
        <p:nvSpPr>
          <p:cNvPr id="9" name="TextBox 8">
            <a:extLst>
              <a:ext uri="{FF2B5EF4-FFF2-40B4-BE49-F238E27FC236}">
                <a16:creationId xmlns:a16="http://schemas.microsoft.com/office/drawing/2014/main" id="{92CEC947-65C1-1847-9B19-C25498BC97B6}"/>
              </a:ext>
            </a:extLst>
          </p:cNvPr>
          <p:cNvSpPr txBox="1"/>
          <p:nvPr/>
        </p:nvSpPr>
        <p:spPr>
          <a:xfrm>
            <a:off x="8077200" y="5519944"/>
            <a:ext cx="4676172" cy="369332"/>
          </a:xfrm>
          <a:prstGeom prst="rect">
            <a:avLst/>
          </a:prstGeom>
          <a:noFill/>
        </p:spPr>
        <p:txBody>
          <a:bodyPr wrap="square" rtlCol="0">
            <a:spAutoFit/>
          </a:bodyPr>
          <a:lstStyle/>
          <a:p>
            <a:r>
              <a:rPr lang="en-US" dirty="0"/>
              <a:t>From: </a:t>
            </a:r>
            <a:r>
              <a:rPr lang="en-US" dirty="0">
                <a:hlinkClick r:id="rId3"/>
              </a:rPr>
              <a:t>Sefik Ilkin Serengil</a:t>
            </a:r>
            <a:endParaRPr lang="en-US" dirty="0"/>
          </a:p>
        </p:txBody>
      </p:sp>
    </p:spTree>
    <p:extLst>
      <p:ext uri="{BB962C8B-B14F-4D97-AF65-F5344CB8AC3E}">
        <p14:creationId xmlns:p14="http://schemas.microsoft.com/office/powerpoint/2010/main" val="12287082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Algorithm comparison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dirty="0"/>
          </a:p>
        </p:txBody>
      </p:sp>
      <p:graphicFrame>
        <p:nvGraphicFramePr>
          <p:cNvPr id="8" name="Table 7">
            <a:extLst>
              <a:ext uri="{FF2B5EF4-FFF2-40B4-BE49-F238E27FC236}">
                <a16:creationId xmlns:a16="http://schemas.microsoft.com/office/drawing/2014/main" id="{2A4A99B8-5CDE-BB46-A116-A5FF1EA0841D}"/>
              </a:ext>
            </a:extLst>
          </p:cNvPr>
          <p:cNvGraphicFramePr>
            <a:graphicFrameLocks noGrp="1"/>
          </p:cNvGraphicFramePr>
          <p:nvPr>
            <p:extLst>
              <p:ext uri="{D42A27DB-BD31-4B8C-83A1-F6EECF244321}">
                <p14:modId xmlns:p14="http://schemas.microsoft.com/office/powerpoint/2010/main" val="3440768519"/>
              </p:ext>
            </p:extLst>
          </p:nvPr>
        </p:nvGraphicFramePr>
        <p:xfrm>
          <a:off x="1040814" y="1025209"/>
          <a:ext cx="10580914" cy="5243190"/>
        </p:xfrm>
        <a:graphic>
          <a:graphicData uri="http://schemas.openxmlformats.org/drawingml/2006/table">
            <a:tbl>
              <a:tblPr firstRow="1" bandRow="1">
                <a:tableStyleId>{00A15C55-8517-42AA-B614-E9B94910E393}</a:tableStyleId>
              </a:tblPr>
              <a:tblGrid>
                <a:gridCol w="1737164">
                  <a:extLst>
                    <a:ext uri="{9D8B030D-6E8A-4147-A177-3AD203B41FA5}">
                      <a16:colId xmlns:a16="http://schemas.microsoft.com/office/drawing/2014/main" val="712069799"/>
                    </a:ext>
                  </a:extLst>
                </a:gridCol>
                <a:gridCol w="1530649">
                  <a:extLst>
                    <a:ext uri="{9D8B030D-6E8A-4147-A177-3AD203B41FA5}">
                      <a16:colId xmlns:a16="http://schemas.microsoft.com/office/drawing/2014/main" val="4256412075"/>
                    </a:ext>
                  </a:extLst>
                </a:gridCol>
                <a:gridCol w="1676425">
                  <a:extLst>
                    <a:ext uri="{9D8B030D-6E8A-4147-A177-3AD203B41FA5}">
                      <a16:colId xmlns:a16="http://schemas.microsoft.com/office/drawing/2014/main" val="4107209976"/>
                    </a:ext>
                  </a:extLst>
                </a:gridCol>
                <a:gridCol w="1542797">
                  <a:extLst>
                    <a:ext uri="{9D8B030D-6E8A-4147-A177-3AD203B41FA5}">
                      <a16:colId xmlns:a16="http://schemas.microsoft.com/office/drawing/2014/main" val="4067262812"/>
                    </a:ext>
                  </a:extLst>
                </a:gridCol>
                <a:gridCol w="1254776">
                  <a:extLst>
                    <a:ext uri="{9D8B030D-6E8A-4147-A177-3AD203B41FA5}">
                      <a16:colId xmlns:a16="http://schemas.microsoft.com/office/drawing/2014/main" val="2759687268"/>
                    </a:ext>
                  </a:extLst>
                </a:gridCol>
                <a:gridCol w="1145146">
                  <a:extLst>
                    <a:ext uri="{9D8B030D-6E8A-4147-A177-3AD203B41FA5}">
                      <a16:colId xmlns:a16="http://schemas.microsoft.com/office/drawing/2014/main" val="409224186"/>
                    </a:ext>
                  </a:extLst>
                </a:gridCol>
                <a:gridCol w="1693957">
                  <a:extLst>
                    <a:ext uri="{9D8B030D-6E8A-4147-A177-3AD203B41FA5}">
                      <a16:colId xmlns:a16="http://schemas.microsoft.com/office/drawing/2014/main" val="1839492636"/>
                    </a:ext>
                  </a:extLst>
                </a:gridCol>
              </a:tblGrid>
              <a:tr h="654488">
                <a:tc>
                  <a:txBody>
                    <a:bodyPr/>
                    <a:lstStyle/>
                    <a:p>
                      <a:pPr algn="r"/>
                      <a:r>
                        <a:rPr lang="en-US" dirty="0">
                          <a:solidFill>
                            <a:schemeClr val="tx1"/>
                          </a:solidFill>
                          <a:latin typeface="Arial" panose="020B0604020202020204" pitchFamily="34" charset="0"/>
                          <a:cs typeface="Arial" panose="020B0604020202020204" pitchFamily="34" charset="0"/>
                        </a:rPr>
                        <a:t>Algorithm</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Problem</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Interpretable</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Explainable</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Accuracy</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Training</a:t>
                      </a:r>
                    </a:p>
                    <a:p>
                      <a:pPr algn="r"/>
                      <a:r>
                        <a:rPr lang="en-US" dirty="0">
                          <a:solidFill>
                            <a:schemeClr val="tx1"/>
                          </a:solidFill>
                          <a:latin typeface="Arial" panose="020B0604020202020204" pitchFamily="34" charset="0"/>
                          <a:cs typeface="Arial" panose="020B0604020202020204" pitchFamily="34" charset="0"/>
                        </a:rPr>
                        <a:t>speed</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Prediction</a:t>
                      </a:r>
                    </a:p>
                    <a:p>
                      <a:pPr algn="r"/>
                      <a:r>
                        <a:rPr lang="en-US" dirty="0">
                          <a:solidFill>
                            <a:schemeClr val="tx1"/>
                          </a:solidFill>
                          <a:latin typeface="Arial" panose="020B0604020202020204" pitchFamily="34" charset="0"/>
                          <a:cs typeface="Arial" panose="020B0604020202020204" pitchFamily="34" charset="0"/>
                        </a:rPr>
                        <a:t>speed</a:t>
                      </a:r>
                    </a:p>
                  </a:txBody>
                  <a:tcPr/>
                </a:tc>
                <a:extLst>
                  <a:ext uri="{0D108BD9-81ED-4DB2-BD59-A6C34878D82A}">
                    <a16:rowId xmlns:a16="http://schemas.microsoft.com/office/drawing/2014/main" val="195583709"/>
                  </a:ext>
                </a:extLst>
              </a:tr>
              <a:tr h="487466">
                <a:tc>
                  <a:txBody>
                    <a:bodyPr/>
                    <a:lstStyle/>
                    <a:p>
                      <a:r>
                        <a:rPr lang="en-US" dirty="0">
                          <a:latin typeface="Arial" panose="020B0604020202020204" pitchFamily="34" charset="0"/>
                          <a:cs typeface="Arial" panose="020B0604020202020204" pitchFamily="34" charset="0"/>
                        </a:rPr>
                        <a:t>kNN</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Depends on n</a:t>
                      </a:r>
                    </a:p>
                  </a:txBody>
                  <a:tcPr/>
                </a:tc>
                <a:extLst>
                  <a:ext uri="{0D108BD9-81ED-4DB2-BD59-A6C34878D82A}">
                    <a16:rowId xmlns:a16="http://schemas.microsoft.com/office/drawing/2014/main" val="155873021"/>
                  </a:ext>
                </a:extLst>
              </a:tr>
              <a:tr h="654488">
                <a:tc>
                  <a:txBody>
                    <a:bodyPr/>
                    <a:lstStyle/>
                    <a:p>
                      <a:r>
                        <a:rPr lang="en-US" dirty="0">
                          <a:latin typeface="Arial" panose="020B0604020202020204" pitchFamily="34" charset="0"/>
                          <a:cs typeface="Arial" panose="020B0604020202020204" pitchFamily="34" charset="0"/>
                        </a:rPr>
                        <a:t>Linear</a:t>
                      </a:r>
                    </a:p>
                    <a:p>
                      <a:r>
                        <a:rPr lang="en-US" dirty="0">
                          <a:latin typeface="Arial" panose="020B0604020202020204" pitchFamily="34" charset="0"/>
                          <a:cs typeface="Arial" panose="020B0604020202020204" pitchFamily="34" charset="0"/>
                        </a:rPr>
                        <a:t>regression</a:t>
                      </a:r>
                    </a:p>
                  </a:txBody>
                  <a:tcPr/>
                </a:tc>
                <a:tc>
                  <a:txBody>
                    <a:bodyPr/>
                    <a:lstStyle/>
                    <a:p>
                      <a:r>
                        <a:rPr lang="en-US" dirty="0">
                          <a:latin typeface="Arial" panose="020B0604020202020204" pitchFamily="34" charset="0"/>
                          <a:cs typeface="Arial" panose="020B0604020202020204" pitchFamily="34" charset="0"/>
                        </a:rPr>
                        <a:t>regression</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3893412696"/>
                  </a:ext>
                </a:extLst>
              </a:tr>
              <a:tr h="654488">
                <a:tc>
                  <a:txBody>
                    <a:bodyPr/>
                    <a:lstStyle/>
                    <a:p>
                      <a:r>
                        <a:rPr lang="en-US" dirty="0">
                          <a:latin typeface="Arial" panose="020B0604020202020204" pitchFamily="34" charset="0"/>
                          <a:cs typeface="Arial" panose="020B0604020202020204" pitchFamily="34" charset="0"/>
                        </a:rPr>
                        <a:t>Logistic</a:t>
                      </a:r>
                    </a:p>
                    <a:p>
                      <a:r>
                        <a:rPr lang="en-US" dirty="0">
                          <a:latin typeface="Arial" panose="020B0604020202020204" pitchFamily="34" charset="0"/>
                          <a:cs typeface="Arial" panose="020B0604020202020204" pitchFamily="34" charset="0"/>
                        </a:rPr>
                        <a:t>regression</a:t>
                      </a:r>
                    </a:p>
                  </a:txBody>
                  <a:tcPr/>
                </a:tc>
                <a:tc>
                  <a:txBody>
                    <a:bodyPr/>
                    <a:lstStyle/>
                    <a:p>
                      <a:r>
                        <a:rPr lang="en-US" dirty="0">
                          <a:latin typeface="Arial" panose="020B0604020202020204" pitchFamily="34" charset="0"/>
                          <a:cs typeface="Arial" panose="020B0604020202020204" pitchFamily="34" charset="0"/>
                        </a:rPr>
                        <a:t>classification</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4097434672"/>
                  </a:ext>
                </a:extLst>
              </a:tr>
              <a:tr h="496074">
                <a:tc>
                  <a:txBody>
                    <a:bodyPr/>
                    <a:lstStyle/>
                    <a:p>
                      <a:r>
                        <a:rPr lang="en-US" dirty="0">
                          <a:latin typeface="Arial" panose="020B0604020202020204" pitchFamily="34" charset="0"/>
                          <a:cs typeface="Arial" panose="020B0604020202020204" pitchFamily="34" charset="0"/>
                        </a:rPr>
                        <a:t>Naïve Bayes</a:t>
                      </a:r>
                    </a:p>
                  </a:txBody>
                  <a:tcPr/>
                </a:tc>
                <a:tc>
                  <a:txBody>
                    <a:bodyPr/>
                    <a:lstStyle/>
                    <a:p>
                      <a:r>
                        <a:rPr lang="en-US" dirty="0">
                          <a:latin typeface="Arial" panose="020B0604020202020204" pitchFamily="34" charset="0"/>
                          <a:cs typeface="Arial" panose="020B0604020202020204" pitchFamily="34" charset="0"/>
                        </a:rPr>
                        <a:t>classification</a:t>
                      </a:r>
                    </a:p>
                  </a:txBody>
                  <a:tcPr/>
                </a:tc>
                <a:tc>
                  <a:txBody>
                    <a:bodyPr/>
                    <a:lstStyle/>
                    <a:p>
                      <a:r>
                        <a:rPr lang="en-US" dirty="0">
                          <a:latin typeface="Arial" panose="020B0604020202020204" pitchFamily="34" charset="0"/>
                          <a:cs typeface="Arial" panose="020B0604020202020204" pitchFamily="34" charset="0"/>
                        </a:rPr>
                        <a:t>often</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1869952888"/>
                  </a:ext>
                </a:extLst>
              </a:tr>
              <a:tr h="493605">
                <a:tc>
                  <a:txBody>
                    <a:bodyPr/>
                    <a:lstStyle/>
                    <a:p>
                      <a:r>
                        <a:rPr lang="en-US" dirty="0">
                          <a:latin typeface="Arial" panose="020B0604020202020204" pitchFamily="34" charset="0"/>
                          <a:cs typeface="Arial" panose="020B0604020202020204" pitchFamily="34" charset="0"/>
                        </a:rPr>
                        <a:t>Decision trees</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often</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2983470626"/>
                  </a:ext>
                </a:extLst>
              </a:tr>
              <a:tr h="654488">
                <a:tc>
                  <a:txBody>
                    <a:bodyPr/>
                    <a:lstStyle/>
                    <a:p>
                      <a:r>
                        <a:rPr lang="en-US" dirty="0">
                          <a:latin typeface="Arial" panose="020B0604020202020204" pitchFamily="34" charset="0"/>
                          <a:cs typeface="Arial" panose="020B0604020202020204" pitchFamily="34" charset="0"/>
                        </a:rPr>
                        <a:t>Random</a:t>
                      </a:r>
                    </a:p>
                    <a:p>
                      <a:r>
                        <a:rPr lang="en-US" dirty="0">
                          <a:latin typeface="Arial" panose="020B0604020202020204" pitchFamily="34" charset="0"/>
                          <a:cs typeface="Arial" panose="020B0604020202020204" pitchFamily="34" charset="0"/>
                        </a:rPr>
                        <a:t>Forest</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A little</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high</a:t>
                      </a:r>
                    </a:p>
                  </a:txBody>
                  <a:tcPr/>
                </a:tc>
                <a:tc>
                  <a:txBody>
                    <a:bodyPr/>
                    <a:lstStyle/>
                    <a:p>
                      <a:r>
                        <a:rPr lang="en-US" dirty="0">
                          <a:latin typeface="Arial" panose="020B0604020202020204" pitchFamily="34" charset="0"/>
                          <a:cs typeface="Arial" panose="020B0604020202020204" pitchFamily="34" charset="0"/>
                        </a:rPr>
                        <a:t>slow</a:t>
                      </a:r>
                    </a:p>
                  </a:txBody>
                  <a:tcPr/>
                </a:tc>
                <a:tc>
                  <a:txBody>
                    <a:bodyPr/>
                    <a:lstStyle/>
                    <a:p>
                      <a:r>
                        <a:rPr lang="en-US" dirty="0">
                          <a:latin typeface="Arial" panose="020B0604020202020204" pitchFamily="34" charset="0"/>
                          <a:cs typeface="Arial" panose="020B0604020202020204" pitchFamily="34" charset="0"/>
                        </a:rPr>
                        <a:t>moderate</a:t>
                      </a:r>
                    </a:p>
                  </a:txBody>
                  <a:tcPr/>
                </a:tc>
                <a:extLst>
                  <a:ext uri="{0D108BD9-81ED-4DB2-BD59-A6C34878D82A}">
                    <a16:rowId xmlns:a16="http://schemas.microsoft.com/office/drawing/2014/main" val="2574165559"/>
                  </a:ext>
                </a:extLst>
              </a:tr>
              <a:tr h="493605">
                <a:tc>
                  <a:txBody>
                    <a:bodyPr/>
                    <a:lstStyle/>
                    <a:p>
                      <a:r>
                        <a:rPr lang="en-US" dirty="0">
                          <a:latin typeface="Arial" panose="020B0604020202020204" pitchFamily="34" charset="0"/>
                          <a:cs typeface="Arial" panose="020B0604020202020204" pitchFamily="34" charset="0"/>
                        </a:rPr>
                        <a:t>AdaBoost</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A little</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high</a:t>
                      </a:r>
                    </a:p>
                  </a:txBody>
                  <a:tcPr/>
                </a:tc>
                <a:tc>
                  <a:txBody>
                    <a:bodyPr/>
                    <a:lstStyle/>
                    <a:p>
                      <a:r>
                        <a:rPr lang="en-US" dirty="0">
                          <a:latin typeface="Arial" panose="020B0604020202020204" pitchFamily="34" charset="0"/>
                          <a:cs typeface="Arial" panose="020B0604020202020204" pitchFamily="34" charset="0"/>
                        </a:rPr>
                        <a:t>slow</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2762899500"/>
                  </a:ext>
                </a:extLst>
              </a:tr>
              <a:tr h="654488">
                <a:tc>
                  <a:txBody>
                    <a:bodyPr/>
                    <a:lstStyle/>
                    <a:p>
                      <a:r>
                        <a:rPr lang="en-US" dirty="0">
                          <a:latin typeface="Arial" panose="020B0604020202020204" pitchFamily="34" charset="0"/>
                          <a:cs typeface="Arial" panose="020B0604020202020204" pitchFamily="34" charset="0"/>
                        </a:rPr>
                        <a:t>Neural</a:t>
                      </a:r>
                    </a:p>
                    <a:p>
                      <a:r>
                        <a:rPr lang="en-US" dirty="0">
                          <a:latin typeface="Arial" panose="020B0604020202020204" pitchFamily="34" charset="0"/>
                          <a:cs typeface="Arial" panose="020B0604020202020204" pitchFamily="34" charset="0"/>
                        </a:rPr>
                        <a:t>Networks</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high</a:t>
                      </a:r>
                    </a:p>
                  </a:txBody>
                  <a:tcPr/>
                </a:tc>
                <a:tc>
                  <a:txBody>
                    <a:bodyPr/>
                    <a:lstStyle/>
                    <a:p>
                      <a:r>
                        <a:rPr lang="en-US" dirty="0">
                          <a:latin typeface="Arial" panose="020B0604020202020204" pitchFamily="34" charset="0"/>
                          <a:cs typeface="Arial" panose="020B0604020202020204" pitchFamily="34" charset="0"/>
                        </a:rPr>
                        <a:t>slow</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1614584859"/>
                  </a:ext>
                </a:extLst>
              </a:tr>
            </a:tbl>
          </a:graphicData>
        </a:graphic>
      </p:graphicFrame>
      <p:sp>
        <p:nvSpPr>
          <p:cNvPr id="9" name="TextBox 8">
            <a:extLst>
              <a:ext uri="{FF2B5EF4-FFF2-40B4-BE49-F238E27FC236}">
                <a16:creationId xmlns:a16="http://schemas.microsoft.com/office/drawing/2014/main" id="{9392E0CF-06AB-1A45-88BC-512872F5F7D8}"/>
              </a:ext>
            </a:extLst>
          </p:cNvPr>
          <p:cNvSpPr txBox="1"/>
          <p:nvPr/>
        </p:nvSpPr>
        <p:spPr>
          <a:xfrm>
            <a:off x="1021278" y="6455788"/>
            <a:ext cx="1718740" cy="307777"/>
          </a:xfrm>
          <a:prstGeom prst="rect">
            <a:avLst/>
          </a:prstGeom>
          <a:noFill/>
        </p:spPr>
        <p:txBody>
          <a:bodyPr wrap="none" rtlCol="0">
            <a:spAutoFit/>
          </a:bodyPr>
          <a:lstStyle/>
          <a:p>
            <a:r>
              <a:rPr lang="en-US" sz="1400" dirty="0"/>
              <a:t>From Alina Opera</a:t>
            </a:r>
          </a:p>
        </p:txBody>
      </p:sp>
    </p:spTree>
    <p:extLst>
      <p:ext uri="{BB962C8B-B14F-4D97-AF65-F5344CB8AC3E}">
        <p14:creationId xmlns:p14="http://schemas.microsoft.com/office/powerpoint/2010/main" val="37464434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0"/>
            <a:ext cx="11224507" cy="868362"/>
          </a:xfrm>
        </p:spPr>
        <p:txBody>
          <a:bodyPr anchor="ctr">
            <a:normAutofit/>
          </a:bodyPr>
          <a:lstStyle/>
          <a:p>
            <a:pPr algn="ctr"/>
            <a:r>
              <a:rPr lang="en-US" sz="4400" dirty="0">
                <a:latin typeface="Arial" charset="0"/>
                <a:ea typeface="Arial" charset="0"/>
                <a:cs typeface="Arial" charset="0"/>
              </a:rPr>
              <a:t>But wait, there’s more</a:t>
            </a:r>
          </a:p>
        </p:txBody>
      </p:sp>
      <p:sp>
        <p:nvSpPr>
          <p:cNvPr id="3" name="Content Placeholder 2"/>
          <p:cNvSpPr>
            <a:spLocks noGrp="1"/>
          </p:cNvSpPr>
          <p:nvPr>
            <p:ph idx="1"/>
          </p:nvPr>
        </p:nvSpPr>
        <p:spPr>
          <a:xfrm>
            <a:off x="304800" y="2133091"/>
            <a:ext cx="11582400" cy="4240615"/>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We have not discussed:</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we pick features (At least not in depth)</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Generating training data</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Confidence measures</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Detecting data that has been tampered with</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fast can we learn?</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fast can we predict?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dirty="0"/>
          </a:p>
        </p:txBody>
      </p:sp>
    </p:spTree>
    <p:extLst>
      <p:ext uri="{BB962C8B-B14F-4D97-AF65-F5344CB8AC3E}">
        <p14:creationId xmlns:p14="http://schemas.microsoft.com/office/powerpoint/2010/main" val="13835602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 y="142559"/>
            <a:ext cx="11715749" cy="868362"/>
          </a:xfrm>
        </p:spPr>
        <p:txBody>
          <a:bodyPr anchor="ctr">
            <a:normAutofit/>
          </a:bodyPr>
          <a:lstStyle/>
          <a:p>
            <a:pPr algn="ctr"/>
            <a:r>
              <a:rPr lang="en-US" sz="4400" dirty="0">
                <a:latin typeface="Arial" panose="020B0604020202020204" pitchFamily="34" charset="0"/>
                <a:cs typeface="Arial" panose="020B0604020202020204" pitchFamily="34" charset="0"/>
              </a:rPr>
              <a:t>Exercises</a:t>
            </a:r>
          </a:p>
        </p:txBody>
      </p:sp>
      <p:sp>
        <p:nvSpPr>
          <p:cNvPr id="3" name="Content Placeholder 2"/>
          <p:cNvSpPr>
            <a:spLocks noGrp="1"/>
          </p:cNvSpPr>
          <p:nvPr>
            <p:ph idx="1"/>
          </p:nvPr>
        </p:nvSpPr>
        <p:spPr>
          <a:xfrm>
            <a:off x="592885" y="2161309"/>
            <a:ext cx="11006230" cy="4386770"/>
          </a:xfrm>
        </p:spPr>
        <p:txBody>
          <a:bodyPr>
            <a:noAutofit/>
          </a:bodyPr>
          <a:lstStyle/>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Classifying images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Classifying syndromes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Predicting car sales prices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Diffusion</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What data would you collect from IoT devices to predict maintenance issues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What can you discover about net revenue from an IoT connected store?</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Flight patterns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IFF problems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dirty="0"/>
          </a:p>
        </p:txBody>
      </p:sp>
    </p:spTree>
    <p:extLst>
      <p:ext uri="{BB962C8B-B14F-4D97-AF65-F5344CB8AC3E}">
        <p14:creationId xmlns:p14="http://schemas.microsoft.com/office/powerpoint/2010/main" val="20687224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42559"/>
            <a:ext cx="10220632" cy="868362"/>
          </a:xfrm>
        </p:spPr>
        <p:txBody>
          <a:bodyPr anchor="ctr">
            <a:normAutofit/>
          </a:bodyPr>
          <a:lstStyle/>
          <a:p>
            <a:pPr algn="ctr"/>
            <a:r>
              <a:rPr lang="en-US" sz="4400" dirty="0">
                <a:latin typeface="Arial" panose="020B0604020202020204" pitchFamily="34" charset="0"/>
                <a:cs typeface="Arial" panose="020B0604020202020204" pitchFamily="34" charset="0"/>
              </a:rPr>
              <a:t>References</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45447" y="2058036"/>
            <a:ext cx="11158537" cy="4663440"/>
          </a:xfrm>
        </p:spPr>
        <p:txBody>
          <a:bodyPr>
            <a:noAutofit/>
          </a:bodyPr>
          <a:lstStyle/>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UC, Berkeley, Amplab Tutorials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Andrew Ng, Stanford Machine Learning class notes and videos, cs229.  Highly recommended.</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Bishop, Pattern recognition and machine learning.</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Tan, Steinbach and Kumar, Introduction to Data Mining.</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Spiegal, Probability and Statistics.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Alina Opera, Class notes, Northeastern University.</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Kevin Murphy, </a:t>
            </a:r>
            <a:r>
              <a:rPr lang="en-US" b="1" dirty="0">
                <a:latin typeface="Calibri" panose="020F0502020204030204" pitchFamily="34" charset="0"/>
                <a:cs typeface="Calibri" panose="020F0502020204030204" pitchFamily="34" charset="0"/>
              </a:rPr>
              <a:t>Machine Learning: a Probabilistic Perspective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dirty="0"/>
          </a:p>
        </p:txBody>
      </p:sp>
    </p:spTree>
    <p:extLst>
      <p:ext uri="{BB962C8B-B14F-4D97-AF65-F5344CB8AC3E}">
        <p14:creationId xmlns:p14="http://schemas.microsoft.com/office/powerpoint/2010/main" val="10304066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738" y="277514"/>
            <a:ext cx="11701461" cy="868362"/>
          </a:xfrm>
        </p:spPr>
        <p:txBody>
          <a:bodyPr anchor="ctr">
            <a:normAutofit/>
          </a:bodyPr>
          <a:lstStyle/>
          <a:p>
            <a:pPr algn="ctr"/>
            <a:r>
              <a:rPr lang="en-US" sz="4400" dirty="0">
                <a:latin typeface="Arial" panose="020B0604020202020204" pitchFamily="34" charset="0"/>
                <a:cs typeface="Arial" panose="020B0604020202020204" pitchFamily="34" charset="0"/>
              </a:rPr>
              <a:t>License</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04800" y="2388538"/>
            <a:ext cx="11582400" cy="4069416"/>
          </a:xfrm>
        </p:spPr>
        <p:txBody>
          <a:bodyPr>
            <a:noAutofit/>
          </a:bodyPr>
          <a:lstStyle/>
          <a:p>
            <a:pPr marL="342900" indent="-342900" algn="l">
              <a:buFont typeface="Arial" charset="0"/>
              <a:buChar char="•"/>
            </a:pPr>
            <a:r>
              <a:rPr lang="en-US" dirty="0">
                <a:latin typeface="Arial" charset="0"/>
                <a:ea typeface="Arial" charset="0"/>
                <a:cs typeface="Arial" charset="0"/>
              </a:rPr>
              <a:t>This material is licensed under Apache License, Version 2.0, January 2004.  Use, duplication or distribution of this material is subject to this license and any such use, duplication or distribution constitutes consent to license terms.</a:t>
            </a:r>
          </a:p>
          <a:p>
            <a:pPr marL="342900" indent="-342900" algn="l">
              <a:buFont typeface="Arial" charset="0"/>
              <a:buChar char="•"/>
            </a:pPr>
            <a:r>
              <a:rPr lang="en-US" dirty="0">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dirty="0"/>
          </a:p>
        </p:txBody>
      </p:sp>
    </p:spTree>
    <p:extLst>
      <p:ext uri="{BB962C8B-B14F-4D97-AF65-F5344CB8AC3E}">
        <p14:creationId xmlns:p14="http://schemas.microsoft.com/office/powerpoint/2010/main" val="26313471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Data analytics</a:t>
            </a:r>
          </a:p>
        </p:txBody>
      </p:sp>
      <p:sp>
        <p:nvSpPr>
          <p:cNvPr id="3" name="Content Placeholder 2"/>
          <p:cNvSpPr>
            <a:spLocks noGrp="1"/>
          </p:cNvSpPr>
          <p:nvPr>
            <p:ph idx="1"/>
          </p:nvPr>
        </p:nvSpPr>
        <p:spPr>
          <a:xfrm>
            <a:off x="304800" y="1570708"/>
            <a:ext cx="11582400" cy="5014248"/>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Collection, provenance and data formatting</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Probability, randomness, information, distributions and significance</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What are we trying to learn?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Features, supervised and unsupervised learning</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Regression, similarity, curve fitting and loss functions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Clustering </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Bayes theorem, maximum likelihood re-estimation, EM and latent variables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Classification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Naïve Bayes</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SVM</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Neural networks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Principal Component analysis and the curse of dimensionality</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Deep learning</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dirty="0"/>
          </a:p>
        </p:txBody>
      </p:sp>
    </p:spTree>
    <p:extLst>
      <p:ext uri="{BB962C8B-B14F-4D97-AF65-F5344CB8AC3E}">
        <p14:creationId xmlns:p14="http://schemas.microsoft.com/office/powerpoint/2010/main" val="3147788812"/>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10503</TotalTime>
  <Words>12483</Words>
  <Application>Microsoft Macintosh PowerPoint</Application>
  <PresentationFormat>Widescreen</PresentationFormat>
  <Paragraphs>1262</Paragraphs>
  <Slides>98</Slides>
  <Notes>98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98</vt:i4>
      </vt:variant>
    </vt:vector>
  </HeadingPairs>
  <TitlesOfParts>
    <vt:vector size="107" baseType="lpstr">
      <vt:lpstr>Arial</vt:lpstr>
      <vt:lpstr>Calibri</vt:lpstr>
      <vt:lpstr>Calibri Light</vt:lpstr>
      <vt:lpstr>Cambria Math</vt:lpstr>
      <vt:lpstr>Century Gothic</vt:lpstr>
      <vt:lpstr>Courier New</vt:lpstr>
      <vt:lpstr>Helvetica Light</vt:lpstr>
      <vt:lpstr>Office Theme</vt:lpstr>
      <vt:lpstr>Retrospect</vt:lpstr>
      <vt:lpstr>Internet of Things: Data Collection and Analysis</vt:lpstr>
      <vt:lpstr>Data mining and analysis, part 1, probability</vt:lpstr>
      <vt:lpstr>Probability</vt:lpstr>
      <vt:lpstr>Probability</vt:lpstr>
      <vt:lpstr>Conditional Probability and counting</vt:lpstr>
      <vt:lpstr>Expectation and variance</vt:lpstr>
      <vt:lpstr>Covariance, correlation and inequalities</vt:lpstr>
      <vt:lpstr>Distributions</vt:lpstr>
      <vt:lpstr>Information</vt:lpstr>
      <vt:lpstr>Long term behavior</vt:lpstr>
      <vt:lpstr>Confidence and significance</vt:lpstr>
      <vt:lpstr>Useful facts</vt:lpstr>
      <vt:lpstr>Data mining and analysis, part 2</vt:lpstr>
      <vt:lpstr>Curve fitting</vt:lpstr>
      <vt:lpstr>What are we trying to learn?</vt:lpstr>
      <vt:lpstr>How do we learn - 1</vt:lpstr>
      <vt:lpstr>How do we learn - 2</vt:lpstr>
      <vt:lpstr>Collection, provenance and features</vt:lpstr>
      <vt:lpstr>Let’s begin</vt:lpstr>
      <vt:lpstr>Similarity</vt:lpstr>
      <vt:lpstr>Clustering</vt:lpstr>
      <vt:lpstr>Clustering example</vt:lpstr>
      <vt:lpstr>Visualization</vt:lpstr>
      <vt:lpstr>Data mining and analysis, part 3, regression</vt:lpstr>
      <vt:lpstr>Regression: learning functions</vt:lpstr>
      <vt:lpstr>Linear regression - least squares</vt:lpstr>
      <vt:lpstr>Gradient descent</vt:lpstr>
      <vt:lpstr>Gradient descent for non-linear functions</vt:lpstr>
      <vt:lpstr>Gradient descent vs closed form</vt:lpstr>
      <vt:lpstr>Ng’s example1: learning housing prices</vt:lpstr>
      <vt:lpstr>Overfitting and underfitting revisited</vt:lpstr>
      <vt:lpstr>Overfitting and underfitting revisited</vt:lpstr>
      <vt:lpstr>Regularization</vt:lpstr>
      <vt:lpstr>Cross validation</vt:lpstr>
      <vt:lpstr>Regularizing regression</vt:lpstr>
      <vt:lpstr>Rescaling and data conditioning</vt:lpstr>
      <vt:lpstr>Data mining and analysis, part 4, some mathematical methods</vt:lpstr>
      <vt:lpstr>Lagrange multipliers</vt:lpstr>
      <vt:lpstr>Lagrange multipliers: example</vt:lpstr>
      <vt:lpstr>Likelihood</vt:lpstr>
      <vt:lpstr>Maximum Likelihood Estimation (MLE)</vt:lpstr>
      <vt:lpstr>MLE example</vt:lpstr>
      <vt:lpstr>Data mining and analysis, part 5, logistic regression</vt:lpstr>
      <vt:lpstr>The sigmoid function</vt:lpstr>
      <vt:lpstr>Binary logistic regression</vt:lpstr>
      <vt:lpstr>Binary logistic regression - example</vt:lpstr>
      <vt:lpstr>General logistic regression</vt:lpstr>
      <vt:lpstr>General logistic regression example</vt:lpstr>
      <vt:lpstr>Linear Discrimination Analysis (LDA)</vt:lpstr>
      <vt:lpstr>LDA example</vt:lpstr>
      <vt:lpstr>Data mining and analysis, part 6, classification</vt:lpstr>
      <vt:lpstr>Classification: overview</vt:lpstr>
      <vt:lpstr>Naïve naïve Bayes</vt:lpstr>
      <vt:lpstr>Naïve Bayes: fancier treatment</vt:lpstr>
      <vt:lpstr>Naïve Bayes: Laplace smoothing</vt:lpstr>
      <vt:lpstr>Example: Document classification using Naïve Bayes</vt:lpstr>
      <vt:lpstr>kNN</vt:lpstr>
      <vt:lpstr>Classification: SVM</vt:lpstr>
      <vt:lpstr>SVM: Optimization problem</vt:lpstr>
      <vt:lpstr>SVM: Optimization problem</vt:lpstr>
      <vt:lpstr>SVM: Lagrange Duality</vt:lpstr>
      <vt:lpstr>Regularization</vt:lpstr>
      <vt:lpstr>Platt’s sequential minimal optimization (SMO) algorithm</vt:lpstr>
      <vt:lpstr>What happens when there is not a separating hyperplane?</vt:lpstr>
      <vt:lpstr>SVM example</vt:lpstr>
      <vt:lpstr>Another SVM example</vt:lpstr>
      <vt:lpstr>Data mining and analysis, part 7, Likelihood maximization</vt:lpstr>
      <vt:lpstr>Gaussian mixture and the EM Algorithm</vt:lpstr>
      <vt:lpstr>Gaussian mixture and the EM Algorithm</vt:lpstr>
      <vt:lpstr>Gaussian mixture and the EM Algorithm</vt:lpstr>
      <vt:lpstr>Gaussian mixture and the EM Algorithm</vt:lpstr>
      <vt:lpstr>Generalized EM Algorithm</vt:lpstr>
      <vt:lpstr>EM example</vt:lpstr>
      <vt:lpstr>Markov chains</vt:lpstr>
      <vt:lpstr>Data mining and analysis, part 8, neural nets</vt:lpstr>
      <vt:lpstr>Neural networks</vt:lpstr>
      <vt:lpstr>Neural networks</vt:lpstr>
      <vt:lpstr>Neural networks</vt:lpstr>
      <vt:lpstr>Propagation</vt:lpstr>
      <vt:lpstr>Regularization</vt:lpstr>
      <vt:lpstr>Deep Learning</vt:lpstr>
      <vt:lpstr>Neural networks: Small example</vt:lpstr>
      <vt:lpstr>Other neural network topology</vt:lpstr>
      <vt:lpstr>Data mining and analysis, part 9 , ensemble methods</vt:lpstr>
      <vt:lpstr>Measuring how good features are</vt:lpstr>
      <vt:lpstr>Decision trees</vt:lpstr>
      <vt:lpstr>Decision trees</vt:lpstr>
      <vt:lpstr>Principal component analysis</vt:lpstr>
      <vt:lpstr>PCA example</vt:lpstr>
      <vt:lpstr>Ensemble learning</vt:lpstr>
      <vt:lpstr>AdaBoost</vt:lpstr>
      <vt:lpstr>AdaBoost example</vt:lpstr>
      <vt:lpstr>Algorithm comparison</vt:lpstr>
      <vt:lpstr>But wait, there’s more</vt:lpstr>
      <vt:lpstr>Exercises</vt:lpstr>
      <vt:lpstr>References</vt:lpstr>
      <vt:lpstr>License</vt:lpstr>
      <vt:lpstr>Data analytics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1460</cp:revision>
  <cp:lastPrinted>2019-04-02T13:51:28Z</cp:lastPrinted>
  <dcterms:created xsi:type="dcterms:W3CDTF">2017-02-22T19:21:19Z</dcterms:created>
  <dcterms:modified xsi:type="dcterms:W3CDTF">2023-04-27T00:15:00Z</dcterms:modified>
  <cp:category/>
</cp:coreProperties>
</file>